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8" r:id="rId2"/>
    <p:sldId id="260" r:id="rId3"/>
    <p:sldId id="300" r:id="rId4"/>
    <p:sldId id="264" r:id="rId5"/>
    <p:sldId id="265" r:id="rId6"/>
    <p:sldId id="266" r:id="rId7"/>
    <p:sldId id="282" r:id="rId8"/>
    <p:sldId id="305" r:id="rId9"/>
    <p:sldId id="304" r:id="rId10"/>
    <p:sldId id="276" r:id="rId11"/>
    <p:sldId id="277" r:id="rId12"/>
    <p:sldId id="278" r:id="rId13"/>
    <p:sldId id="275" r:id="rId14"/>
    <p:sldId id="279" r:id="rId15"/>
    <p:sldId id="283" r:id="rId16"/>
    <p:sldId id="284" r:id="rId17"/>
    <p:sldId id="301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6" r:id="rId26"/>
    <p:sldId id="297" r:id="rId27"/>
    <p:sldId id="299" r:id="rId28"/>
  </p:sldIdLst>
  <p:sldSz cx="12192000" cy="6858000"/>
  <p:notesSz cx="6858000" cy="9144000"/>
  <p:defaultTextStyle>
    <a:defPPr>
      <a:defRPr lang="fr-FR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870D553-D778-456D-AC36-A1F08237EF60}">
          <p14:sldIdLst>
            <p14:sldId id="258"/>
            <p14:sldId id="260"/>
            <p14:sldId id="300"/>
            <p14:sldId id="264"/>
            <p14:sldId id="265"/>
            <p14:sldId id="266"/>
            <p14:sldId id="282"/>
            <p14:sldId id="305"/>
            <p14:sldId id="304"/>
            <p14:sldId id="276"/>
            <p14:sldId id="277"/>
          </p14:sldIdLst>
        </p14:section>
        <p14:section name="Section par défaut" id="{4439CC98-05EA-49C9-9611-07EF2059D340}">
          <p14:sldIdLst>
            <p14:sldId id="278"/>
            <p14:sldId id="275"/>
            <p14:sldId id="279"/>
            <p14:sldId id="283"/>
            <p14:sldId id="284"/>
            <p14:sldId id="301"/>
            <p14:sldId id="286"/>
            <p14:sldId id="287"/>
            <p14:sldId id="288"/>
            <p14:sldId id="289"/>
            <p14:sldId id="290"/>
            <p14:sldId id="291"/>
            <p14:sldId id="292"/>
            <p14:sldId id="296"/>
            <p14:sldId id="297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A3"/>
    <a:srgbClr val="0091C4"/>
    <a:srgbClr val="007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58" autoAdjust="0"/>
    <p:restoredTop sz="94696"/>
  </p:normalViewPr>
  <p:slideViewPr>
    <p:cSldViewPr snapToGrid="0" snapToObjects="1">
      <p:cViewPr varScale="1">
        <p:scale>
          <a:sx n="111" d="100"/>
          <a:sy n="111" d="100"/>
        </p:scale>
        <p:origin x="464" y="8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106655439539519"/>
          <c:y val="0.21738343570635013"/>
          <c:w val="0.39739803807027602"/>
          <c:h val="0.5256693726622591"/>
        </c:manualLayout>
      </c:layout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High rates of employment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Pt>
            <c:idx val="0"/>
            <c:bubble3D val="0"/>
            <c:spPr>
              <a:solidFill>
                <a:srgbClr val="00B0A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2-96FD-4DD3-82FA-F06CDC257202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  <c:ext xmlns:c16="http://schemas.microsoft.com/office/drawing/2014/chart" uri="{C3380CC4-5D6E-409C-BE32-E72D297353CC}">
                <c16:uniqueId val="{00000003-96FD-4DD3-82FA-F06CDC257202}"/>
              </c:ext>
            </c:extLst>
          </c:dPt>
          <c:dLbls>
            <c:delete val="1"/>
          </c:dLbls>
          <c:cat>
            <c:strRef>
              <c:f>Feuil1!$A$2:$A$3</c:f>
              <c:strCache>
                <c:ptCount val="2"/>
                <c:pt idx="0">
                  <c:v>In employment *</c:v>
                </c:pt>
                <c:pt idx="1">
                  <c:v>Looking for work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      <c:ext xmlns:c16="http://schemas.microsoft.com/office/drawing/2014/chart" uri="{C3380CC4-5D6E-409C-BE32-E72D297353CC}">
              <c16:uniqueId val="{00000000-96FD-4DD3-82FA-F06CDC25720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3="http://schemas.microsoft.com/office/drawing/2017/03/chart" xmlns:c16="http://schemas.microsoft.com/office/drawing/2014/chart" xmlns:c14="http://schemas.microsoft.com/office/drawing/2007/8/2/chart" xmlns:mc="http://schemas.openxmlformats.org/markup-compatibility/2006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1344691" name="Espace réservé de l’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91881161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29E7130-315A-B446-B1A9-CFEE76FDFBCC}" type="datetimeFigureOut">
              <a:rPr lang="fr-FR"/>
              <a:t>05/06/2026</a:t>
            </a:fld>
            <a:endParaRPr lang="fr-FR"/>
          </a:p>
        </p:txBody>
      </p:sp>
      <p:sp>
        <p:nvSpPr>
          <p:cNvPr id="1559025758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924354867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Click to edit the text styles in the form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/>
          </a:p>
        </p:txBody>
      </p:sp>
      <p:sp>
        <p:nvSpPr>
          <p:cNvPr id="473402519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9242470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9FF9CA0-2CE4-2440-A6FC-B109E985A3AC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3E451F3-96D9-F111-9D0B-FBD990959668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085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7243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4258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086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2041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82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2425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09013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4369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50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707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598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0597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9354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5888424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4605053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72514839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B15368D-4BDF-A054-A6C5-86EC13F9EF2B}" type="slidenum">
              <a:rPr/>
              <a:t>26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0826029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6521901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99135815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0859D2-D703-76F3-E6F3-D4E3FCC90F1A}" type="slidenum">
              <a:rPr/>
              <a:t>27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6D66C-0DB6-59CE-FC04-08C3B4B56C8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EA427E-C072-5874-BE3A-6D3CE16CC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8462C2-249A-232F-150B-CF8E034340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53314-94DA-05D3-962D-89D74348F1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0065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579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41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753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803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61B99-C550-7267-99F7-10CB8751F01D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CC4605-6E5B-7451-7793-DF8147EC25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E3886B-DA07-1939-06DC-8EB5021AB5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64C611-5FFE-A448-BA2E-4FF913EA3A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0777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5BCBBDC-13D9-F42C-7B1D-75874A6AB3E5}" type="slidenum">
              <a:r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77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sv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sv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sv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sv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sv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sv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sv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sv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sv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sv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04981216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759352" y="6356350"/>
            <a:ext cx="1359653" cy="365125"/>
          </a:xfrm>
        </p:spPr>
        <p:txBody>
          <a:bodyPr/>
          <a:lstStyle/>
          <a:p>
            <a:pPr>
              <a:defRPr/>
            </a:pPr>
            <a:fld id="{5F0D6EDC-BD49-254F-8CA9-65CB3059EA57}" type="datetime1">
              <a:rPr lang="fr-FR"/>
              <a:t>05/06/2026</a:t>
            </a:fld>
            <a:endParaRPr lang="fr-FR"/>
          </a:p>
        </p:txBody>
      </p:sp>
      <p:sp>
        <p:nvSpPr>
          <p:cNvPr id="21826833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0727803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sp>
        <p:nvSpPr>
          <p:cNvPr id="995517841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9429348" cy="2387600"/>
          </a:xfrm>
        </p:spPr>
        <p:txBody>
          <a:bodyPr anchor="b"/>
          <a:lstStyle>
            <a:lvl1pPr algn="l">
              <a:defRPr sz="6000" cap="all" spc="50"/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205971545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9429348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spc="5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8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224725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9453FB1-7DC7-4E44-85C5-C31BEFE13E10}" type="datetime1">
              <a:rPr lang="fr-FR"/>
              <a:t>05/06/2026</a:t>
            </a:fld>
            <a:endParaRPr lang="fr-FR"/>
          </a:p>
        </p:txBody>
      </p:sp>
      <p:sp>
        <p:nvSpPr>
          <p:cNvPr id="89280931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5688745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25177581" name="Image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-1" y="-6350"/>
            <a:ext cx="12203289" cy="6864350"/>
          </a:xfrm>
          <a:prstGeom prst="rect">
            <a:avLst/>
          </a:prstGeom>
        </p:spPr>
      </p:pic>
      <p:sp>
        <p:nvSpPr>
          <p:cNvPr id="930902446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780006741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601419047" name="Image 8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54241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9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8702163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2FA82CF-1A32-F44A-A1E8-CE3A446EFDC8}" type="datetime1">
              <a:rPr lang="fr-FR"/>
              <a:t>05/06/2026</a:t>
            </a:fld>
            <a:endParaRPr lang="fr-FR"/>
          </a:p>
        </p:txBody>
      </p:sp>
      <p:sp>
        <p:nvSpPr>
          <p:cNvPr id="175185862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4359399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162595637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289" y="0"/>
            <a:ext cx="12180711" cy="6851650"/>
          </a:xfrm>
          <a:prstGeom prst="rect">
            <a:avLst/>
          </a:prstGeom>
        </p:spPr>
      </p:pic>
      <p:sp>
        <p:nvSpPr>
          <p:cNvPr id="358179764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146038724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610618340" name="Image 7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42518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7270441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09643374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1131405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00E77E5-7C7D-7548-B39B-23C429BBCD3E}" type="datetime1">
              <a:rPr lang="fr-FR"/>
              <a:t>05/06/2026</a:t>
            </a:fld>
            <a:endParaRPr lang="fr-FR"/>
          </a:p>
        </p:txBody>
      </p:sp>
      <p:sp>
        <p:nvSpPr>
          <p:cNvPr id="45006939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29697633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3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49744572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76431035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505443371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C094681-BA8D-9E46-A3C0-78B50CD6699C}" type="datetime1">
              <a:rPr lang="fr-FR"/>
              <a:t>05/06/2026</a:t>
            </a:fld>
            <a:endParaRPr lang="fr-FR"/>
          </a:p>
        </p:txBody>
      </p:sp>
      <p:sp>
        <p:nvSpPr>
          <p:cNvPr id="175443129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0734269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61720768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820400" y="268383"/>
            <a:ext cx="1162050" cy="7901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4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791864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56399103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97504479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CF367DF-1D8C-A747-BBF0-15560CC9BD2E}" type="datetime1">
              <a:rPr lang="fr-FR"/>
              <a:t>05/06/2026</a:t>
            </a:fld>
            <a:endParaRPr lang="fr-FR"/>
          </a:p>
        </p:txBody>
      </p:sp>
      <p:sp>
        <p:nvSpPr>
          <p:cNvPr id="161663716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63166279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275665962" name="Image 6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985499" y="268382"/>
            <a:ext cx="1044809" cy="1000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5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1727167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82393210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3861888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8631E91-921E-1A4C-8382-31437824CE74}" type="datetime1">
              <a:rPr lang="fr-FR"/>
              <a:t>05/06/2026</a:t>
            </a:fld>
            <a:endParaRPr lang="fr-FR"/>
          </a:p>
        </p:txBody>
      </p:sp>
      <p:sp>
        <p:nvSpPr>
          <p:cNvPr id="194781861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9535468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371566014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87100" y="-2"/>
            <a:ext cx="1104900" cy="15918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6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1568936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207244875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16875418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CC0542F-4C20-1044-B78F-E6DF27F46ECD}" type="datetime1">
              <a:rPr lang="fr-FR"/>
              <a:t>05/06/2026</a:t>
            </a:fld>
            <a:endParaRPr lang="fr-FR"/>
          </a:p>
        </p:txBody>
      </p:sp>
      <p:sp>
        <p:nvSpPr>
          <p:cNvPr id="91316922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7344508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408177771" name="Image 6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10899" y="268382"/>
            <a:ext cx="1000031" cy="10000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0709564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43150908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84263297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3B178BC-3C1F-8445-AD93-CC0CD7D542CF}" type="datetime1">
              <a:rPr lang="fr-FR"/>
              <a:t>05/06/2026</a:t>
            </a:fld>
            <a:endParaRPr lang="fr-FR"/>
          </a:p>
        </p:txBody>
      </p:sp>
      <p:sp>
        <p:nvSpPr>
          <p:cNvPr id="1080318997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86136312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7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71718306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29271112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24529128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A36805-94B5-934D-8D92-4DFF75D8B904}" type="datetime1">
              <a:rPr lang="fr-FR"/>
              <a:t>05/06/2026</a:t>
            </a:fld>
            <a:endParaRPr lang="fr-FR"/>
          </a:p>
        </p:txBody>
      </p:sp>
      <p:sp>
        <p:nvSpPr>
          <p:cNvPr id="1346452583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4909978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428305110" name="Image 6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820260" y="268383"/>
            <a:ext cx="1136790" cy="7730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8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28434133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2027265733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1496628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1CC09DF-BB57-144B-ACC6-3B4C3D13323F}" type="datetime1">
              <a:rPr lang="fr-FR"/>
              <a:t>05/06/2026</a:t>
            </a:fld>
            <a:endParaRPr lang="fr-FR"/>
          </a:p>
        </p:txBody>
      </p:sp>
      <p:sp>
        <p:nvSpPr>
          <p:cNvPr id="154025054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5352122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2025134940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10951" y="268382"/>
            <a:ext cx="1044810" cy="10000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2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883404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3833DA8-B705-6B42-BA4D-86A9967AED74}" type="datetime1">
              <a:rPr lang="fr-FR"/>
              <a:t>05/06/2026</a:t>
            </a:fld>
            <a:endParaRPr lang="fr-FR"/>
          </a:p>
        </p:txBody>
      </p:sp>
      <p:sp>
        <p:nvSpPr>
          <p:cNvPr id="59453119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04514630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77483393" name="Image 12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-1" y="0"/>
            <a:ext cx="12180711" cy="6851650"/>
          </a:xfrm>
          <a:prstGeom prst="rect">
            <a:avLst/>
          </a:prstGeom>
        </p:spPr>
      </p:pic>
      <p:sp>
        <p:nvSpPr>
          <p:cNvPr id="286230090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1633007944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460699979" name="Image 9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54241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9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5899276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434929582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13129289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E1D269C-ABA8-C142-89BF-2C83E07DB1B6}" type="datetime1">
              <a:rPr lang="fr-FR"/>
              <a:t>05/06/2026</a:t>
            </a:fld>
            <a:endParaRPr lang="fr-FR"/>
          </a:p>
        </p:txBody>
      </p:sp>
      <p:sp>
        <p:nvSpPr>
          <p:cNvPr id="1300792806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2741054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513772482" name="Image 6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99800" y="-1"/>
            <a:ext cx="1092200" cy="15735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0_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0213017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805815090" name="Espace réservé du contenu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9422215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F363B20-5049-5F4C-8FD6-2F3F04FA7D9F}" type="datetime1">
              <a:rPr lang="fr-FR"/>
              <a:t>05/06/2026</a:t>
            </a:fld>
            <a:endParaRPr lang="fr-FR"/>
          </a:p>
        </p:txBody>
      </p:sp>
      <p:sp>
        <p:nvSpPr>
          <p:cNvPr id="138143973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614823707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87927001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23598" y="268382"/>
            <a:ext cx="1007999" cy="100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En-têt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42811441" name="Titre 1"/>
          <p:cNvSpPr>
            <a:spLocks noGrp="1"/>
          </p:cNvSpPr>
          <p:nvPr>
            <p:ph type="title"/>
          </p:nvPr>
        </p:nvSpPr>
        <p:spPr bwMode="auto">
          <a:xfrm>
            <a:off x="1257300" y="1485899"/>
            <a:ext cx="9931400" cy="1816101"/>
          </a:xfrm>
        </p:spPr>
        <p:txBody>
          <a:bodyPr anchor="b">
            <a:normAutofit/>
          </a:bodyPr>
          <a:lstStyle>
            <a:lvl1pPr algn="l">
              <a:defRPr sz="5000" cap="all">
                <a:solidFill>
                  <a:srgbClr val="0070C0"/>
                </a:solidFill>
              </a:defRPr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23105600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57300" y="4857336"/>
            <a:ext cx="9931400" cy="1499014"/>
          </a:xfrm>
        </p:spPr>
        <p:txBody>
          <a:bodyPr/>
          <a:lstStyle>
            <a:lvl1pPr marL="0" indent="0" algn="r">
              <a:buNone/>
              <a:defRPr sz="2400" cap="all">
                <a:solidFill>
                  <a:srgbClr val="0070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324078464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257300" y="6356350"/>
            <a:ext cx="1861705" cy="365125"/>
          </a:xfrm>
        </p:spPr>
        <p:txBody>
          <a:bodyPr/>
          <a:lstStyle/>
          <a:p>
            <a:pPr>
              <a:defRPr/>
            </a:pPr>
            <a:fld id="{2C322F73-01FC-084F-8D6D-C5B0E00F604F}" type="datetime1">
              <a:rPr lang="fr-FR"/>
              <a:t>05/06/2026</a:t>
            </a:fld>
            <a:endParaRPr lang="fr-FR"/>
          </a:p>
        </p:txBody>
      </p:sp>
      <p:sp>
        <p:nvSpPr>
          <p:cNvPr id="135060560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99229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sp>
        <p:nvSpPr>
          <p:cNvPr id="1944535228" name="Rectangle 7"/>
          <p:cNvSpPr/>
          <p:nvPr userDrawn="1"/>
        </p:nvSpPr>
        <p:spPr bwMode="auto">
          <a:xfrm>
            <a:off x="11458856" y="0"/>
            <a:ext cx="733144" cy="5928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713614983" name="Rectangle 8"/>
          <p:cNvSpPr/>
          <p:nvPr userDrawn="1"/>
        </p:nvSpPr>
        <p:spPr bwMode="auto">
          <a:xfrm>
            <a:off x="152400" y="0"/>
            <a:ext cx="133350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990991140" name="Image 9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266700" y="343505"/>
            <a:ext cx="1854200" cy="977900"/>
          </a:xfrm>
          <a:prstGeom prst="rect">
            <a:avLst/>
          </a:prstGeom>
        </p:spPr>
      </p:pic>
      <p:pic>
        <p:nvPicPr>
          <p:cNvPr id="381439322" name="Image 10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>
            <a:off x="1358900" y="3625436"/>
            <a:ext cx="9754006" cy="90846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1_En-tête de sec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3338204" name="Titre 1"/>
          <p:cNvSpPr>
            <a:spLocks noGrp="1"/>
          </p:cNvSpPr>
          <p:nvPr>
            <p:ph type="title"/>
          </p:nvPr>
        </p:nvSpPr>
        <p:spPr bwMode="auto">
          <a:xfrm>
            <a:off x="1259487" y="1575062"/>
            <a:ext cx="9929213" cy="1717413"/>
          </a:xfrm>
        </p:spPr>
        <p:txBody>
          <a:bodyPr anchor="b">
            <a:normAutofit/>
          </a:bodyPr>
          <a:lstStyle>
            <a:lvl1pPr>
              <a:defRPr sz="5000" cap="all">
                <a:solidFill>
                  <a:srgbClr val="00B0A3"/>
                </a:solidFill>
              </a:defRPr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214348776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59486" y="4829173"/>
            <a:ext cx="9929214" cy="1590678"/>
          </a:xfrm>
        </p:spPr>
        <p:txBody>
          <a:bodyPr/>
          <a:lstStyle>
            <a:lvl1pPr marL="0" indent="0" algn="r">
              <a:buNone/>
              <a:defRPr sz="2400" cap="all">
                <a:solidFill>
                  <a:srgbClr val="00B0A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227339209" name="Espace réservé de la date 3"/>
          <p:cNvSpPr>
            <a:spLocks noGrp="1"/>
          </p:cNvSpPr>
          <p:nvPr>
            <p:ph type="dt" sz="half" idx="10"/>
          </p:nvPr>
        </p:nvSpPr>
        <p:spPr bwMode="auto">
          <a:xfrm>
            <a:off x="1259486" y="6356350"/>
            <a:ext cx="1859519" cy="365125"/>
          </a:xfrm>
        </p:spPr>
        <p:txBody>
          <a:bodyPr/>
          <a:lstStyle/>
          <a:p>
            <a:pPr>
              <a:defRPr/>
            </a:pPr>
            <a:fld id="{2847C93A-4990-9B43-B2D4-C44AA130BF55}" type="datetime1">
              <a:rPr lang="fr-FR"/>
              <a:t>05/06/2026</a:t>
            </a:fld>
            <a:endParaRPr lang="fr-FR"/>
          </a:p>
        </p:txBody>
      </p:sp>
      <p:sp>
        <p:nvSpPr>
          <p:cNvPr id="87543319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5574987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sp>
        <p:nvSpPr>
          <p:cNvPr id="147009792" name="Rectangle 7"/>
          <p:cNvSpPr/>
          <p:nvPr userDrawn="1"/>
        </p:nvSpPr>
        <p:spPr bwMode="auto">
          <a:xfrm>
            <a:off x="11458856" y="0"/>
            <a:ext cx="733144" cy="5928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01961678" name="Rectangle 8"/>
          <p:cNvSpPr/>
          <p:nvPr userDrawn="1"/>
        </p:nvSpPr>
        <p:spPr bwMode="auto">
          <a:xfrm>
            <a:off x="152400" y="0"/>
            <a:ext cx="133350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748432078" name="Image 9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266700" y="343505"/>
            <a:ext cx="1854200" cy="977900"/>
          </a:xfrm>
          <a:prstGeom prst="rect">
            <a:avLst/>
          </a:prstGeom>
        </p:spPr>
      </p:pic>
      <p:pic>
        <p:nvPicPr>
          <p:cNvPr id="1266582704" name="Image 10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380860" y="3603787"/>
            <a:ext cx="9686465" cy="9140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3824413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2021349817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355051057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92626362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B9CE17A-632A-0047-902D-063EA9E212C3}" type="datetime1">
              <a:rPr lang="fr-FR"/>
              <a:t>05/06/2026</a:t>
            </a:fld>
            <a:endParaRPr lang="fr-FR"/>
          </a:p>
        </p:txBody>
      </p:sp>
      <p:sp>
        <p:nvSpPr>
          <p:cNvPr id="1814772770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03484540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2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3876289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938967696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41050137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47140862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B9CE17A-632A-0047-902D-063EA9E212C3}" type="datetime1">
              <a:rPr lang="fr-FR"/>
              <a:t>05/06/2026</a:t>
            </a:fld>
            <a:endParaRPr lang="fr-FR"/>
          </a:p>
        </p:txBody>
      </p:sp>
      <p:sp>
        <p:nvSpPr>
          <p:cNvPr id="1339918991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277108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339426222" name="Image 8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885968" y="282750"/>
            <a:ext cx="1108282" cy="9936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3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35515702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298017158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017998663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94484969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B9CE17A-632A-0047-902D-063EA9E212C3}" type="datetime1">
              <a:rPr lang="fr-FR"/>
              <a:t>05/06/2026</a:t>
            </a:fld>
            <a:endParaRPr lang="fr-FR"/>
          </a:p>
        </p:txBody>
      </p:sp>
      <p:sp>
        <p:nvSpPr>
          <p:cNvPr id="1893449763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2519426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660556201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922000" y="268382"/>
            <a:ext cx="1130299" cy="8163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4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5652683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645287540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662713590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55923335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B9CE17A-632A-0047-902D-063EA9E212C3}" type="datetime1">
              <a:rPr lang="fr-FR"/>
              <a:t>05/06/2026</a:t>
            </a:fld>
            <a:endParaRPr lang="fr-FR"/>
          </a:p>
        </p:txBody>
      </p:sp>
      <p:sp>
        <p:nvSpPr>
          <p:cNvPr id="69438925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09134032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469941943" name="Image 8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951891" y="264382"/>
            <a:ext cx="1100409" cy="8151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1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2091570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344834764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337503205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781669888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F8652B-92D9-8642-831E-ABF562739838}" type="datetime1">
              <a:rPr lang="fr-FR"/>
              <a:t>05/06/2026</a:t>
            </a:fld>
            <a:endParaRPr lang="fr-FR"/>
          </a:p>
        </p:txBody>
      </p:sp>
      <p:sp>
        <p:nvSpPr>
          <p:cNvPr id="1640620042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9914574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5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98451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707396962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067172079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40187601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F8652B-92D9-8642-831E-ABF562739838}" type="datetime1">
              <a:rPr lang="fr-FR"/>
              <a:t>05/06/2026</a:t>
            </a:fld>
            <a:endParaRPr lang="fr-FR"/>
          </a:p>
        </p:txBody>
      </p:sp>
      <p:sp>
        <p:nvSpPr>
          <p:cNvPr id="819595191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52185056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943767641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941913" y="268382"/>
            <a:ext cx="1123087" cy="81111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3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227240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87C68E5-919D-3441-90FB-5452CC3AB427}" type="datetime1">
              <a:rPr lang="fr-FR"/>
              <a:t>05/06/2026</a:t>
            </a:fld>
            <a:endParaRPr lang="fr-FR"/>
          </a:p>
        </p:txBody>
      </p:sp>
      <p:sp>
        <p:nvSpPr>
          <p:cNvPr id="950415720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94141135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36066490" name="Image 6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-1" y="-6350"/>
            <a:ext cx="12203289" cy="6864350"/>
          </a:xfrm>
          <a:prstGeom prst="rect">
            <a:avLst/>
          </a:prstGeom>
        </p:spPr>
      </p:pic>
      <p:sp>
        <p:nvSpPr>
          <p:cNvPr id="1554216684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1662517680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744068178" name="Image 7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30795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6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8134691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681992459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14675481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952773384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F8652B-92D9-8642-831E-ABF562739838}" type="datetime1">
              <a:rPr lang="fr-FR"/>
              <a:t>05/06/2026</a:t>
            </a:fld>
            <a:endParaRPr lang="fr-FR"/>
          </a:p>
        </p:txBody>
      </p:sp>
      <p:sp>
        <p:nvSpPr>
          <p:cNvPr id="1399906316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043558718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210155233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972800" y="264382"/>
            <a:ext cx="1028700" cy="76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7_Deux contenu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63511868" name="Titre 1"/>
          <p:cNvSpPr>
            <a:spLocks noGrp="1"/>
          </p:cNvSpPr>
          <p:nvPr>
            <p:ph type="title" hasCustomPrompt="1"/>
          </p:nvPr>
        </p:nvSpPr>
        <p:spPr bwMode="auto"/>
        <p:txBody>
          <a:bodyPr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562078838" name="Espace réservé du contenu 2"/>
          <p:cNvSpPr>
            <a:spLocks noGrp="1"/>
          </p:cNvSpPr>
          <p:nvPr>
            <p:ph sz="half" idx="1"/>
          </p:nvPr>
        </p:nvSpPr>
        <p:spPr bwMode="auto">
          <a:xfrm>
            <a:off x="1597306" y="1825625"/>
            <a:ext cx="4664598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8392455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6643867" y="1825625"/>
            <a:ext cx="4544833" cy="4351338"/>
          </a:xfrm>
        </p:spPr>
        <p:txBody>
          <a:bodyPr/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93445194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BF8652B-92D9-8642-831E-ABF562739838}" type="datetime1">
              <a:rPr lang="fr-FR"/>
              <a:t>05/06/2026</a:t>
            </a:fld>
            <a:endParaRPr lang="fr-FR"/>
          </a:p>
        </p:txBody>
      </p:sp>
      <p:sp>
        <p:nvSpPr>
          <p:cNvPr id="1684307051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534781459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959670363" name="Image 7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0927992" y="268382"/>
            <a:ext cx="1124308" cy="100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8211625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597306" y="266219"/>
            <a:ext cx="9932706" cy="983848"/>
          </a:xfrm>
        </p:spPr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47631951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97306" y="1446836"/>
            <a:ext cx="4638394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B0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53129714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1597306" y="2419109"/>
            <a:ext cx="4638394" cy="3770554"/>
          </a:xfrm>
        </p:spPr>
        <p:txBody>
          <a:bodyPr/>
          <a:lstStyle>
            <a:lvl1pPr>
              <a:buClr>
                <a:srgbClr val="00B0A3"/>
              </a:buClr>
              <a:defRPr sz="2600"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38860384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591301" y="1446837"/>
            <a:ext cx="4597400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B0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965812116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591301" y="2419109"/>
            <a:ext cx="4597399" cy="3770554"/>
          </a:xfrm>
        </p:spPr>
        <p:txBody>
          <a:bodyPr/>
          <a:lstStyle>
            <a:lvl1pPr>
              <a:buClr>
                <a:srgbClr val="00B0A3"/>
              </a:buClr>
              <a:defRPr sz="2600"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202167864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FCD71BF-6C65-6441-A89A-801923F869E6}" type="datetime1">
              <a:rPr lang="fr-FR"/>
              <a:t>05/06/2026</a:t>
            </a:fld>
            <a:endParaRPr lang="fr-FR"/>
          </a:p>
        </p:txBody>
      </p:sp>
      <p:sp>
        <p:nvSpPr>
          <p:cNvPr id="1488076237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09522784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6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40748827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597306" y="266219"/>
            <a:ext cx="9932706" cy="983848"/>
          </a:xfrm>
        </p:spPr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5967094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97306" y="1446836"/>
            <a:ext cx="4638394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B0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2105445458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1597306" y="2419109"/>
            <a:ext cx="4638394" cy="3770554"/>
          </a:xfrm>
        </p:spPr>
        <p:txBody>
          <a:bodyPr/>
          <a:lstStyle>
            <a:lvl1pPr>
              <a:buClr>
                <a:srgbClr val="00B0A3"/>
              </a:buClr>
              <a:defRPr sz="2600"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01226518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591301" y="1446837"/>
            <a:ext cx="4597400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B0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2095808658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591301" y="2419109"/>
            <a:ext cx="4597399" cy="3770554"/>
          </a:xfrm>
        </p:spPr>
        <p:txBody>
          <a:bodyPr/>
          <a:lstStyle>
            <a:lvl1pPr>
              <a:buClr>
                <a:srgbClr val="00B0A3"/>
              </a:buClr>
              <a:defRPr sz="2600"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25684555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FCD71BF-6C65-6441-A89A-801923F869E6}" type="datetime1">
              <a:rPr lang="fr-FR"/>
              <a:t>05/06/2026</a:t>
            </a:fld>
            <a:endParaRPr lang="fr-FR"/>
          </a:p>
        </p:txBody>
      </p:sp>
      <p:sp>
        <p:nvSpPr>
          <p:cNvPr id="193642310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60487691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511487431" name="Image 9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173941" y="266218"/>
            <a:ext cx="821209" cy="83868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3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6283887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597306" y="266219"/>
            <a:ext cx="9932706" cy="983848"/>
          </a:xfrm>
        </p:spPr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923775752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97306" y="1446836"/>
            <a:ext cx="4651094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B0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2063171413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1597306" y="2419109"/>
            <a:ext cx="4651094" cy="3770554"/>
          </a:xfrm>
        </p:spPr>
        <p:txBody>
          <a:bodyPr/>
          <a:lstStyle>
            <a:lvl1pPr>
              <a:buClr>
                <a:srgbClr val="00B0A3"/>
              </a:buClr>
              <a:defRPr sz="2600"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105955451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591301" y="1446837"/>
            <a:ext cx="4597400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B0A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627733877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591301" y="2419109"/>
            <a:ext cx="4597399" cy="3770554"/>
          </a:xfrm>
        </p:spPr>
        <p:txBody>
          <a:bodyPr/>
          <a:lstStyle>
            <a:lvl1pPr>
              <a:buClr>
                <a:srgbClr val="00B0A3"/>
              </a:buClr>
              <a:defRPr sz="2600"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593972371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FCD71BF-6C65-6441-A89A-801923F869E6}" type="datetime1">
              <a:rPr lang="fr-FR"/>
              <a:t>05/06/2026</a:t>
            </a:fld>
            <a:endParaRPr lang="fr-FR"/>
          </a:p>
        </p:txBody>
      </p:sp>
      <p:sp>
        <p:nvSpPr>
          <p:cNvPr id="1900501896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28644412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898047275" name="Image 11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40188" y="266219"/>
            <a:ext cx="1037512" cy="9838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5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21465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597306" y="266219"/>
            <a:ext cx="9932706" cy="983848"/>
          </a:xfrm>
        </p:spPr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88473563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97306" y="1446836"/>
            <a:ext cx="4676494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672664329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1597306" y="2419109"/>
            <a:ext cx="4676494" cy="3770554"/>
          </a:xfrm>
        </p:spPr>
        <p:txBody>
          <a:bodyPr/>
          <a:lstStyle>
            <a:lvl1pPr>
              <a:buClr>
                <a:srgbClr val="0070C0"/>
              </a:buClr>
              <a:defRPr sz="2600"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123290979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629401" y="1446837"/>
            <a:ext cx="4559300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532557082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629401" y="2419109"/>
            <a:ext cx="4559299" cy="3770554"/>
          </a:xfrm>
        </p:spPr>
        <p:txBody>
          <a:bodyPr/>
          <a:lstStyle>
            <a:lvl1pPr>
              <a:buClr>
                <a:srgbClr val="0070C0"/>
              </a:buClr>
              <a:defRPr sz="2600"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533730437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65C0BC-888D-7F40-87A6-353987642F21}" type="datetime1">
              <a:rPr lang="fr-FR"/>
              <a:t>05/06/2026</a:t>
            </a:fld>
            <a:endParaRPr lang="fr-FR"/>
          </a:p>
        </p:txBody>
      </p:sp>
      <p:sp>
        <p:nvSpPr>
          <p:cNvPr id="122181333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71738295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7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5688807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597306" y="266219"/>
            <a:ext cx="9932706" cy="983848"/>
          </a:xfrm>
        </p:spPr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0204391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97306" y="1446836"/>
            <a:ext cx="4676494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720033584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1597306" y="2419109"/>
            <a:ext cx="4676494" cy="3770554"/>
          </a:xfrm>
        </p:spPr>
        <p:txBody>
          <a:bodyPr/>
          <a:lstStyle>
            <a:lvl1pPr>
              <a:buClr>
                <a:srgbClr val="0070C0"/>
              </a:buClr>
              <a:defRPr sz="2600"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472832019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629401" y="1446837"/>
            <a:ext cx="4559300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735439795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629401" y="2419109"/>
            <a:ext cx="4559299" cy="3770554"/>
          </a:xfrm>
        </p:spPr>
        <p:txBody>
          <a:bodyPr/>
          <a:lstStyle>
            <a:lvl1pPr>
              <a:buClr>
                <a:srgbClr val="0070C0"/>
              </a:buClr>
              <a:defRPr sz="2600"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83245804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65C0BC-888D-7F40-87A6-353987642F21}" type="datetime1">
              <a:rPr lang="fr-FR"/>
              <a:t>05/06/2026</a:t>
            </a:fld>
            <a:endParaRPr lang="fr-FR"/>
          </a:p>
        </p:txBody>
      </p:sp>
      <p:sp>
        <p:nvSpPr>
          <p:cNvPr id="1826775855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6642562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735175554" name="Image 9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99800" y="266219"/>
            <a:ext cx="882650" cy="901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8_Compara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806682" name="Titre 1"/>
          <p:cNvSpPr>
            <a:spLocks noGrp="1"/>
          </p:cNvSpPr>
          <p:nvPr>
            <p:ph type="title" hasCustomPrompt="1"/>
          </p:nvPr>
        </p:nvSpPr>
        <p:spPr bwMode="auto">
          <a:xfrm>
            <a:off x="1597306" y="266219"/>
            <a:ext cx="9932706" cy="983848"/>
          </a:xfrm>
        </p:spPr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198842339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597306" y="1446836"/>
            <a:ext cx="4676494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420678110" name="Espace réservé du contenu 3"/>
          <p:cNvSpPr>
            <a:spLocks noGrp="1"/>
          </p:cNvSpPr>
          <p:nvPr>
            <p:ph sz="half" idx="2"/>
          </p:nvPr>
        </p:nvSpPr>
        <p:spPr bwMode="auto">
          <a:xfrm>
            <a:off x="1597306" y="2419109"/>
            <a:ext cx="4676494" cy="3770554"/>
          </a:xfrm>
        </p:spPr>
        <p:txBody>
          <a:bodyPr/>
          <a:lstStyle>
            <a:lvl1pPr>
              <a:buClr>
                <a:srgbClr val="0070C0"/>
              </a:buClr>
              <a:defRPr sz="2600"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217318088" name="Espace réservé du texte 4"/>
          <p:cNvSpPr>
            <a:spLocks noGrp="1"/>
          </p:cNvSpPr>
          <p:nvPr>
            <p:ph type="body" sz="quarter" idx="3"/>
          </p:nvPr>
        </p:nvSpPr>
        <p:spPr bwMode="auto">
          <a:xfrm>
            <a:off x="6629401" y="1446837"/>
            <a:ext cx="4559300" cy="805586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0070C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043031142" name="Espace réservé du contenu 5"/>
          <p:cNvSpPr>
            <a:spLocks noGrp="1"/>
          </p:cNvSpPr>
          <p:nvPr>
            <p:ph sz="quarter" idx="4"/>
          </p:nvPr>
        </p:nvSpPr>
        <p:spPr bwMode="auto">
          <a:xfrm>
            <a:off x="6629401" y="2419109"/>
            <a:ext cx="4559299" cy="3770554"/>
          </a:xfrm>
        </p:spPr>
        <p:txBody>
          <a:bodyPr/>
          <a:lstStyle>
            <a:lvl1pPr>
              <a:buClr>
                <a:srgbClr val="0070C0"/>
              </a:buClr>
              <a:defRPr sz="2600"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1805154625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F065C0BC-888D-7F40-87A6-353987642F21}" type="datetime1">
              <a:rPr lang="fr-FR"/>
              <a:t>05/06/2026</a:t>
            </a:fld>
            <a:endParaRPr lang="fr-FR"/>
          </a:p>
        </p:txBody>
      </p:sp>
      <p:sp>
        <p:nvSpPr>
          <p:cNvPr id="1090176638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92592106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2021941391" name="Image 10"/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/>
        </p:blipFill>
        <p:spPr bwMode="auto">
          <a:xfrm>
            <a:off x="11023600" y="266219"/>
            <a:ext cx="1016000" cy="963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seu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3267729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447449729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255F4AC-007B-4743-AF5D-4A5A1D24610D}" type="datetime1">
              <a:rPr lang="fr-FR"/>
              <a:t>05/06/2026</a:t>
            </a:fld>
            <a:endParaRPr lang="fr-FR"/>
          </a:p>
        </p:txBody>
      </p:sp>
      <p:sp>
        <p:nvSpPr>
          <p:cNvPr id="774216942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07285421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sp>
        <p:nvSpPr>
          <p:cNvPr id="1058512484" name="Espace réservé pour une image  6"/>
          <p:cNvSpPr>
            <a:spLocks noGrp="1"/>
          </p:cNvSpPr>
          <p:nvPr>
            <p:ph type="pic" sz="quarter" idx="13"/>
          </p:nvPr>
        </p:nvSpPr>
        <p:spPr bwMode="auto">
          <a:xfrm>
            <a:off x="1597025" y="1435100"/>
            <a:ext cx="9591674" cy="4724399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Image avec légen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613391" name="Titre 1"/>
          <p:cNvSpPr>
            <a:spLocks noGrp="1"/>
          </p:cNvSpPr>
          <p:nvPr>
            <p:ph type="title"/>
          </p:nvPr>
        </p:nvSpPr>
        <p:spPr bwMode="auto">
          <a:xfrm>
            <a:off x="1597306" y="279400"/>
            <a:ext cx="9591394" cy="1003300"/>
          </a:xfrm>
        </p:spPr>
        <p:txBody>
          <a:bodyPr anchor="ctr">
            <a:normAutofit/>
          </a:bodyPr>
          <a:lstStyle>
            <a:lvl1pPr>
              <a:defRPr sz="3600" cap="all"/>
            </a:lvl1pPr>
          </a:lstStyle>
          <a:p>
            <a:pPr>
              <a:defRPr/>
            </a:pPr>
            <a:r>
              <a:rPr lang="fr-FR"/>
              <a:t>Cliquez et modifiez le titre</a:t>
            </a:r>
            <a:endParaRPr/>
          </a:p>
        </p:txBody>
      </p:sp>
      <p:sp>
        <p:nvSpPr>
          <p:cNvPr id="1202651663" name="Espace réservé pour une image  2"/>
          <p:cNvSpPr>
            <a:spLocks noGrp="1"/>
          </p:cNvSpPr>
          <p:nvPr>
            <p:ph type="pic" idx="1"/>
          </p:nvPr>
        </p:nvSpPr>
        <p:spPr bwMode="auto">
          <a:xfrm>
            <a:off x="5359400" y="1574800"/>
            <a:ext cx="5829300" cy="4286250"/>
          </a:xfrm>
        </p:spPr>
        <p:txBody>
          <a:bodyPr/>
          <a:lstStyle>
            <a:lvl1pPr marL="0" indent="0">
              <a:buNone/>
              <a:defRPr sz="3200" cap="all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2073926705" name="Espace réservé du texte 3"/>
          <p:cNvSpPr>
            <a:spLocks noGrp="1"/>
          </p:cNvSpPr>
          <p:nvPr>
            <p:ph type="body" sz="half" idx="2"/>
          </p:nvPr>
        </p:nvSpPr>
        <p:spPr bwMode="auto">
          <a:xfrm>
            <a:off x="1597306" y="1574800"/>
            <a:ext cx="3304894" cy="42941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</p:txBody>
      </p:sp>
      <p:sp>
        <p:nvSpPr>
          <p:cNvPr id="1708870807" name="Espace réservé de la date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CB55DFB-1C25-3D4C-8055-924009EC7237}" type="datetime1">
              <a:rPr lang="fr-FR"/>
              <a:t>05/06/2026</a:t>
            </a:fld>
            <a:endParaRPr lang="fr-FR"/>
          </a:p>
        </p:txBody>
      </p:sp>
      <p:sp>
        <p:nvSpPr>
          <p:cNvPr id="416152987" name="Espace réservé du pied de page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49391896" name="Espace réservé du numéro de diapositive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4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03279973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9872109-58A0-E44E-BA5C-75B1B9687E91}" type="datetime1">
              <a:rPr lang="fr-FR"/>
              <a:t>05/06/2026</a:t>
            </a:fld>
            <a:endParaRPr lang="fr-FR"/>
          </a:p>
        </p:txBody>
      </p:sp>
      <p:sp>
        <p:nvSpPr>
          <p:cNvPr id="69703087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5027431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30681636" name="Image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-1" y="-6350"/>
            <a:ext cx="12203289" cy="6864350"/>
          </a:xfrm>
          <a:prstGeom prst="rect">
            <a:avLst/>
          </a:prstGeom>
        </p:spPr>
      </p:pic>
      <p:sp>
        <p:nvSpPr>
          <p:cNvPr id="361018616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1183193840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547957885" name="Image 8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19072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5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9521317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CB95879-9E4B-3144-9A39-3B4A97C8E898}" type="datetime1">
              <a:rPr lang="fr-FR"/>
              <a:t>05/06/2026</a:t>
            </a:fld>
            <a:endParaRPr lang="fr-FR"/>
          </a:p>
        </p:txBody>
      </p:sp>
      <p:sp>
        <p:nvSpPr>
          <p:cNvPr id="1431787824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637396004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097626370" name="Image 6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-1" y="-6350"/>
            <a:ext cx="12203289" cy="6864350"/>
          </a:xfrm>
          <a:prstGeom prst="rect">
            <a:avLst/>
          </a:prstGeom>
        </p:spPr>
      </p:pic>
      <p:sp>
        <p:nvSpPr>
          <p:cNvPr id="1577299093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952923135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711403946" name="Image 7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30795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6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1747232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0EA1BF7-D3D8-D440-8E93-331CA4ECDC93}" type="datetime1">
              <a:rPr lang="fr-FR"/>
              <a:t>05/06/2026</a:t>
            </a:fld>
            <a:endParaRPr lang="fr-FR"/>
          </a:p>
        </p:txBody>
      </p:sp>
      <p:sp>
        <p:nvSpPr>
          <p:cNvPr id="1029926482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5912735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834694313" name="Image 7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-1" y="-6350"/>
            <a:ext cx="12203289" cy="6864350"/>
          </a:xfrm>
          <a:prstGeom prst="rect">
            <a:avLst/>
          </a:prstGeom>
        </p:spPr>
      </p:pic>
      <p:sp>
        <p:nvSpPr>
          <p:cNvPr id="621721416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1088832289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49231720" name="Image 8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30795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7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8814506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2C7595-E3F0-EE45-8BB1-D1858150370B}" type="datetime1">
              <a:rPr lang="fr-FR"/>
              <a:t>05/06/2026</a:t>
            </a:fld>
            <a:endParaRPr lang="fr-FR"/>
          </a:p>
        </p:txBody>
      </p:sp>
      <p:sp>
        <p:nvSpPr>
          <p:cNvPr id="1594063055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51520453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843756104" name="Imag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-1" y="-6350"/>
            <a:ext cx="12203289" cy="6864350"/>
          </a:xfrm>
          <a:prstGeom prst="rect">
            <a:avLst/>
          </a:prstGeom>
        </p:spPr>
      </p:pic>
      <p:sp>
        <p:nvSpPr>
          <p:cNvPr id="1160163161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170541448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163057305" name="Image 7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54241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1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8136262" name="Image 8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54864565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272078989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399581185" name="Image 4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19072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0_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94444425" name="Espace réservé de la date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2C7595-E3F0-EE45-8BB1-D1858150370B}" type="datetime1">
              <a:rPr lang="fr-FR"/>
              <a:t>05/06/2026</a:t>
            </a:fld>
            <a:endParaRPr lang="fr-FR"/>
          </a:p>
        </p:txBody>
      </p:sp>
      <p:sp>
        <p:nvSpPr>
          <p:cNvPr id="2034088758" name="Espace réservé du pied de page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21715511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  <p:pic>
        <p:nvPicPr>
          <p:cNvPr id="142725632" name="Image 8"/>
          <p:cNvPicPr>
            <a:picLocks noChangeAspect="1"/>
          </p:cNvPicPr>
          <p:nvPr userDrawn="1"/>
        </p:nvPicPr>
        <p:blipFill rotWithShape="1"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09245444" name="Titre 1"/>
          <p:cNvSpPr>
            <a:spLocks noGrp="1"/>
          </p:cNvSpPr>
          <p:nvPr>
            <p:ph type="ctrTitle" hasCustomPrompt="1"/>
          </p:nvPr>
        </p:nvSpPr>
        <p:spPr bwMode="auto">
          <a:xfrm>
            <a:off x="1759352" y="2028590"/>
            <a:ext cx="10074060" cy="2387600"/>
          </a:xfrm>
        </p:spPr>
        <p:txBody>
          <a:bodyPr anchor="b"/>
          <a:lstStyle>
            <a:lvl1pPr algn="l">
              <a:defRPr sz="6000" cap="all" spc="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Cliquez </a:t>
            </a:r>
            <a:br>
              <a:rPr lang="fr-FR"/>
            </a:br>
            <a:r>
              <a:rPr lang="fr-FR"/>
              <a:t>et modifiez le titre</a:t>
            </a:r>
            <a:endParaRPr/>
          </a:p>
        </p:txBody>
      </p:sp>
      <p:sp>
        <p:nvSpPr>
          <p:cNvPr id="230592903" name="Sous-titr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759352" y="4508265"/>
            <a:ext cx="10074060" cy="1655762"/>
          </a:xfrm>
        </p:spPr>
        <p:txBody>
          <a:bodyPr>
            <a:normAutofit/>
          </a:bodyPr>
          <a:lstStyle>
            <a:lvl1pPr marL="0" indent="0" algn="l"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fr-FR"/>
              <a:t>CLIQUEZ POUR MODIFIER LE STYLE DES SOUS-TITRES DU MASQUE</a:t>
            </a:r>
            <a:endParaRPr/>
          </a:p>
        </p:txBody>
      </p:sp>
      <p:pic>
        <p:nvPicPr>
          <p:cNvPr id="1046761347" name="Image 7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154241" y="316329"/>
            <a:ext cx="4032690" cy="13959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7980169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867508" y="268383"/>
            <a:ext cx="10527321" cy="100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CLICK TO EDIT THE TITLE</a:t>
            </a:r>
            <a:endParaRPr/>
          </a:p>
        </p:txBody>
      </p:sp>
      <p:sp>
        <p:nvSpPr>
          <p:cNvPr id="1225701320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867507" y="1447801"/>
            <a:ext cx="10527323" cy="4729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Click to edit the text styles in the mask</a:t>
            </a:r>
            <a:endParaRPr/>
          </a:p>
          <a:p>
            <a:pPr lvl="1">
              <a:defRPr/>
            </a:pPr>
            <a:r>
              <a:rPr lang="fr-FR"/>
              <a:t>Second level</a:t>
            </a:r>
            <a:endParaRPr/>
          </a:p>
          <a:p>
            <a:pPr lvl="2">
              <a:defRPr/>
            </a:pPr>
            <a:r>
              <a:rPr lang="fr-FR"/>
              <a:t>Third level</a:t>
            </a:r>
            <a:endParaRPr/>
          </a:p>
          <a:p>
            <a:pPr lvl="3">
              <a:defRPr/>
            </a:pPr>
            <a:r>
              <a:rPr lang="fr-FR"/>
              <a:t>Fourth level</a:t>
            </a:r>
            <a:endParaRPr/>
          </a:p>
          <a:p>
            <a:pPr lvl="4">
              <a:defRPr/>
            </a:pPr>
            <a:r>
              <a:rPr lang="fr-FR"/>
              <a:t>Fifth level</a:t>
            </a:r>
            <a:endParaRPr/>
          </a:p>
        </p:txBody>
      </p:sp>
      <p:sp>
        <p:nvSpPr>
          <p:cNvPr id="172758734" name="Espace réservé de la date 3"/>
          <p:cNvSpPr>
            <a:spLocks noGrp="1"/>
          </p:cNvSpPr>
          <p:nvPr>
            <p:ph type="dt" sz="half" idx="2"/>
          </p:nvPr>
        </p:nvSpPr>
        <p:spPr bwMode="auto">
          <a:xfrm>
            <a:off x="858757" y="6356350"/>
            <a:ext cx="15216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 cap="all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</a:lstStyle>
          <a:p>
            <a:pPr>
              <a:defRPr/>
            </a:pPr>
            <a:fld id="{0BECA2D5-8E0B-8B47-A2E4-9A8AB33EF865}" type="datetime1">
              <a:rPr lang="fr-FR"/>
              <a:t>05/06/2026</a:t>
            </a:fld>
            <a:endParaRPr lang="fr-FR"/>
          </a:p>
        </p:txBody>
      </p:sp>
      <p:sp>
        <p:nvSpPr>
          <p:cNvPr id="1463384104" name="Espace réservé du pied de page 4"/>
          <p:cNvSpPr>
            <a:spLocks noGrp="1"/>
          </p:cNvSpPr>
          <p:nvPr>
            <p:ph type="ftr" sz="quarter" idx="3"/>
          </p:nvPr>
        </p:nvSpPr>
        <p:spPr bwMode="auto">
          <a:xfrm>
            <a:off x="2614246" y="6356350"/>
            <a:ext cx="62339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 cap="all" spc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141525092" name="Espace réservé du numéro de diapositive 5"/>
          <p:cNvSpPr>
            <a:spLocks noGrp="1"/>
          </p:cNvSpPr>
          <p:nvPr>
            <p:ph type="sldNum" sz="quarter" idx="4"/>
          </p:nvPr>
        </p:nvSpPr>
        <p:spPr bwMode="auto">
          <a:xfrm>
            <a:off x="9301226" y="6356350"/>
            <a:ext cx="2098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</a:lstStyle>
          <a:p>
            <a:pPr>
              <a:defRPr/>
            </a:pPr>
            <a:fld id="{4F3A1388-EA6F-5A4A-9016-7AFDB6309DC3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hf sldNum="0" hdr="0" ftr="0" dt="0"/>
  <p:txStyles>
    <p:titleStyle>
      <a:lvl1pPr algn="l" defTabSz="914400" rtl="0">
        <a:lnSpc>
          <a:spcPct val="90000"/>
        </a:lnSpc>
        <a:spcBef>
          <a:spcPts val="0"/>
        </a:spcBef>
        <a:buNone/>
        <a:defRPr sz="3600" b="1" i="0">
          <a:solidFill>
            <a:schemeClr val="tx1"/>
          </a:solidFill>
          <a:latin typeface="Ubuntu"/>
          <a:ea typeface="Ubuntu"/>
          <a:cs typeface="Ubuntu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/>
        <a:buChar char="•"/>
        <a:defRPr sz="2800" b="0" i="0">
          <a:solidFill>
            <a:schemeClr val="tx1"/>
          </a:solidFill>
          <a:latin typeface="Ubuntu Light"/>
          <a:ea typeface="Ubuntu Light"/>
          <a:cs typeface="Ubuntu Light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400" b="0" i="0">
          <a:solidFill>
            <a:schemeClr val="tx1"/>
          </a:solidFill>
          <a:latin typeface="Ubuntu Light"/>
          <a:ea typeface="Ubuntu Light"/>
          <a:cs typeface="Ubuntu Light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000" b="0" i="0">
          <a:solidFill>
            <a:schemeClr val="tx1"/>
          </a:solidFill>
          <a:latin typeface="Ubuntu Light"/>
          <a:ea typeface="Ubuntu Light"/>
          <a:cs typeface="Ubuntu Light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 b="0" i="0">
          <a:solidFill>
            <a:schemeClr val="tx1"/>
          </a:solidFill>
          <a:latin typeface="Ubuntu Light"/>
          <a:ea typeface="Ubuntu Light"/>
          <a:cs typeface="Ubuntu Light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 b="0" i="0">
          <a:solidFill>
            <a:schemeClr val="tx1"/>
          </a:solidFill>
          <a:latin typeface="Ubuntu Light"/>
          <a:ea typeface="Ubuntu Light"/>
          <a:cs typeface="Ubuntu Light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fr-psychologie.unicaen.fr/formation/diplomes/licence-psychologi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sv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fr-psychologie.unicaen.fr/formation/diplomes/master-psychologi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s://ufr-psychologie.unicaen.fr/formation/diplomes/master-psychologie/" TargetMode="External"/><Relationship Id="rId7" Type="http://schemas.openxmlformats.org/officeDocument/2006/relationships/hyperlink" Target="https://ufr-psychologie.unicaen.fr/recherche/etudes-doctorales/" TargetMode="External"/><Relationship Id="rId12" Type="http://schemas.openxmlformats.org/officeDocument/2006/relationships/image" Target="../media/image7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3.svg"/><Relationship Id="rId11" Type="http://schemas.openxmlformats.org/officeDocument/2006/relationships/image" Target="../media/image75.svg"/><Relationship Id="rId5" Type="http://schemas.openxmlformats.org/officeDocument/2006/relationships/image" Target="../media/image72.svg"/><Relationship Id="rId10" Type="http://schemas.openxmlformats.org/officeDocument/2006/relationships/image" Target="../media/image74.svg"/><Relationship Id="rId4" Type="http://schemas.openxmlformats.org/officeDocument/2006/relationships/chart" Target="../charts/chart1.xml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fr-psychologie.unicaen.fr/formation/formation-professionnelle/offre-de-formation-professionnell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svg"/><Relationship Id="rId5" Type="http://schemas.openxmlformats.org/officeDocument/2006/relationships/image" Target="../media/image53.svg"/><Relationship Id="rId4" Type="http://schemas.openxmlformats.org/officeDocument/2006/relationships/image" Target="../media/image8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jpeg"/><Relationship Id="rId2" Type="http://schemas.openxmlformats.org/officeDocument/2006/relationships/hyperlink" Target="https://ufr-psychologie.unicaen.fr/centre-lea-vion/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fr-psychologie.unicaen.fr/testotheque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1.svg"/><Relationship Id="rId5" Type="http://schemas.openxmlformats.org/officeDocument/2006/relationships/image" Target="../media/image90.svg"/><Relationship Id="rId4" Type="http://schemas.openxmlformats.org/officeDocument/2006/relationships/image" Target="../media/image8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hyperlink" Target="https://www.youtube.com/watch?v=yGFRpwT2cdQ" TargetMode="External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35.jpg"/><Relationship Id="rId9" Type="http://schemas.openxmlformats.org/officeDocument/2006/relationships/image" Target="../media/image4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hyperlink" Target="https://ufr-psychologie.unicaen.fr/international/" TargetMode="External"/><Relationship Id="rId7" Type="http://schemas.openxmlformats.org/officeDocument/2006/relationships/image" Target="../media/image92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pick-your-courses.unicaen.fr/catalog" TargetMode="External"/><Relationship Id="rId11" Type="http://schemas.openxmlformats.org/officeDocument/2006/relationships/image" Target="../media/image96.svg"/><Relationship Id="rId5" Type="http://schemas.openxmlformats.org/officeDocument/2006/relationships/hyperlink" Target="https://ufr-psychologie.unicaen.fr/formation/scolarite/calendriers-emplois-du-temps/" TargetMode="External"/><Relationship Id="rId10" Type="http://schemas.openxmlformats.org/officeDocument/2006/relationships/image" Target="../media/image95.svg"/><Relationship Id="rId4" Type="http://schemas.openxmlformats.org/officeDocument/2006/relationships/hyperlink" Target="https://ufr-psychologie.unicaen.fr/formation/scolarite/guides-detudes/" TargetMode="External"/><Relationship Id="rId9" Type="http://schemas.openxmlformats.org/officeDocument/2006/relationships/image" Target="../media/image9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fr-psychologie.unicaen.fr/international/mobilite-des-personnel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9.jpe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hyperlink" Target="https://lpcn.unicaen.fr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hyperlink" Target="https://nimh.unicaen.fr/fr/accueil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4.png"/><Relationship Id="rId5" Type="http://schemas.openxmlformats.org/officeDocument/2006/relationships/hyperlink" Target="https://neuropresage.fr/" TargetMode="External"/><Relationship Id="rId4" Type="http://schemas.openxmlformats.org/officeDocument/2006/relationships/hyperlink" Target="https://cerrev.unicaen.f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thos.univ-rennes.fr/" TargetMode="Externa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4" Type="http://schemas.openxmlformats.org/officeDocument/2006/relationships/hyperlink" Target="https://comete.unicaen.fr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epsyca88/?locale=fr_FR" TargetMode="External"/><Relationship Id="rId3" Type="http://schemas.openxmlformats.org/officeDocument/2006/relationships/hyperlink" Target="https://ufr-psychologie.unicaen.fr/" TargetMode="External"/><Relationship Id="rId7" Type="http://schemas.openxmlformats.org/officeDocument/2006/relationships/hyperlink" Target="mailto:stephanie.deal@unicaen.fr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manuel.tostain@unicaen.fr" TargetMode="External"/><Relationship Id="rId5" Type="http://schemas.openxmlformats.org/officeDocument/2006/relationships/hyperlink" Target="https://www.canal-u.tv/chaines/cemu/ufr-psychologie" TargetMode="External"/><Relationship Id="rId4" Type="http://schemas.openxmlformats.org/officeDocument/2006/relationships/hyperlink" Target="mailto:scolarite.psychologie@unicaen.fr" TargetMode="External"/><Relationship Id="rId9" Type="http://schemas.openxmlformats.org/officeDocument/2006/relationships/hyperlink" Target="mailto:epsyca@gmail.com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hyperlink" Target="https://www.unicaen.fr/romane-psychologue-se-reorienter-pour-trouver-sa-voie/" TargetMode="External"/><Relationship Id="rId7" Type="http://schemas.openxmlformats.org/officeDocument/2006/relationships/hyperlink" Target="https://www.unicaen.fr/attentats-du-13-novembre-2015-que-dit-la-scienc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png"/><Relationship Id="rId11" Type="http://schemas.openxmlformats.org/officeDocument/2006/relationships/image" Target="../media/image111.jpeg"/><Relationship Id="rId5" Type="http://schemas.openxmlformats.org/officeDocument/2006/relationships/image" Target="../media/image108.jpeg"/><Relationship Id="rId10" Type="http://schemas.openxmlformats.org/officeDocument/2006/relationships/hyperlink" Target="https://www.unicaen.fr/comment-briser-le-tabou-autour-de-linceste/" TargetMode="External"/><Relationship Id="rId4" Type="http://schemas.openxmlformats.org/officeDocument/2006/relationships/image" Target="../media/image107.jpeg"/><Relationship Id="rId9" Type="http://schemas.openxmlformats.org/officeDocument/2006/relationships/hyperlink" Target="https://www.unicaen.fr/quel-est-limpact-de-nos-pensees-et-nos-sentiments-sur-notre-vieillissement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s://www.youtube.com/watch?v=MIJd5LyFfcc" TargetMode="External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hyperlink" Target="https://www.youtube.com/watch?v=YDTsYlvcaRA" TargetMode="External"/><Relationship Id="rId10" Type="http://schemas.openxmlformats.org/officeDocument/2006/relationships/image" Target="../media/image45.jpeg"/><Relationship Id="rId4" Type="http://schemas.openxmlformats.org/officeDocument/2006/relationships/hyperlink" Target="https://www.youtube.com/watch?v=yGFRpwT2cdQ" TargetMode="External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jpeg"/><Relationship Id="rId7" Type="http://schemas.openxmlformats.org/officeDocument/2006/relationships/hyperlink" Target="https://www.youtube.com/watch?v=7sWz3kN6veE&amp;t=14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.png"/><Relationship Id="rId5" Type="http://schemas.openxmlformats.org/officeDocument/2006/relationships/image" Target="../media/image41.png"/><Relationship Id="rId4" Type="http://schemas.openxmlformats.org/officeDocument/2006/relationships/hyperlink" Target="https://www.unicaen.fr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Relationship Id="rId9" Type="http://schemas.openxmlformats.org/officeDocument/2006/relationships/image" Target="../media/image5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6.jpeg"/><Relationship Id="rId7" Type="http://schemas.openxmlformats.org/officeDocument/2006/relationships/image" Target="../media/image57.jpeg"/><Relationship Id="rId12" Type="http://schemas.openxmlformats.org/officeDocument/2006/relationships/image" Target="../media/image6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unicaen.moveonfr.com/publisher/1/fra" TargetMode="External"/><Relationship Id="rId11" Type="http://schemas.openxmlformats.org/officeDocument/2006/relationships/image" Target="../media/image61.png"/><Relationship Id="rId5" Type="http://schemas.openxmlformats.org/officeDocument/2006/relationships/image" Target="../media/image41.png"/><Relationship Id="rId10" Type="http://schemas.openxmlformats.org/officeDocument/2006/relationships/image" Target="../media/image60.png"/><Relationship Id="rId4" Type="http://schemas.openxmlformats.org/officeDocument/2006/relationships/hyperlink" Target="https://www.unicaen.fr/international/" TargetMode="External"/><Relationship Id="rId9" Type="http://schemas.openxmlformats.org/officeDocument/2006/relationships/image" Target="../media/image5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manuel.tostain@unicaen.fr" TargetMode="External"/><Relationship Id="rId7" Type="http://schemas.openxmlformats.org/officeDocument/2006/relationships/image" Target="../media/image64.jpeg"/><Relationship Id="rId2" Type="http://schemas.openxmlformats.org/officeDocument/2006/relationships/hyperlink" Target="mailto:psychologie.direction@unicaen.fr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jpeg"/><Relationship Id="rId5" Type="http://schemas.openxmlformats.org/officeDocument/2006/relationships/image" Target="../media/image41.png"/><Relationship Id="rId4" Type="http://schemas.openxmlformats.org/officeDocument/2006/relationships/hyperlink" Target="https://ufr-psychologie.unicaen.f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png"/><Relationship Id="rId4" Type="http://schemas.openxmlformats.org/officeDocument/2006/relationships/hyperlink" Target="https://ufr-psychologie.unicaen.fr/recherche/laboratoires-de-recherch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sv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3BAB282B-9346-4BB9-92B4-C8D68E042D4E}"/>
              </a:ext>
            </a:extLst>
          </p:cNvPr>
          <p:cNvSpPr txBox="1">
            <a:spLocks/>
          </p:cNvSpPr>
          <p:nvPr/>
        </p:nvSpPr>
        <p:spPr bwMode="auto">
          <a:xfrm>
            <a:off x="1450848" y="2180990"/>
            <a:ext cx="10534964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>
              <a:lnSpc>
                <a:spcPct val="90000"/>
              </a:lnSpc>
              <a:spcBef>
                <a:spcPts val="0"/>
              </a:spcBef>
              <a:buNone/>
              <a:defRPr sz="6000" b="1" i="0" cap="all" spc="50">
                <a:solidFill>
                  <a:schemeClr val="bg1"/>
                </a:solidFill>
                <a:latin typeface="Ubuntu"/>
                <a:ea typeface="Ubuntu"/>
                <a:cs typeface="Ubuntu"/>
              </a:defRPr>
            </a:lvl1pPr>
          </a:lstStyle>
          <a:p>
            <a:pPr>
              <a:defRPr/>
            </a:pPr>
            <a:r>
              <a:rPr lang="fr-FR" dirty="0" err="1"/>
              <a:t>faculty</a:t>
            </a:r>
            <a:r>
              <a:rPr lang="fr-FR" dirty="0"/>
              <a:t> of Psychology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F28F7E5E-111E-40B7-B180-E54DAD0ED593}"/>
              </a:ext>
            </a:extLst>
          </p:cNvPr>
          <p:cNvSpPr txBox="1">
            <a:spLocks/>
          </p:cNvSpPr>
          <p:nvPr/>
        </p:nvSpPr>
        <p:spPr bwMode="auto">
          <a:xfrm>
            <a:off x="1707502" y="4660665"/>
            <a:ext cx="1027831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200" b="0" i="0" cap="all" spc="50">
                <a:solidFill>
                  <a:schemeClr val="bg1"/>
                </a:solidFill>
                <a:latin typeface="Ubuntu Light"/>
                <a:ea typeface="Ubuntu Light"/>
                <a:cs typeface="Ubuntu Light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dirty="0"/>
              <a:t>Presentation to international partners</a:t>
            </a:r>
          </a:p>
          <a:p>
            <a:pPr>
              <a:defRPr/>
            </a:pP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138441" y="1569219"/>
            <a:ext cx="11182836" cy="289926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b="1" dirty="0">
                <a:hlinkClick r:id="rId3"/>
              </a:rPr>
              <a:t>Bachelor’s degree in Psychology </a:t>
            </a:r>
            <a:r>
              <a:rPr lang="fr-FR" sz="2400" b="1" dirty="0"/>
              <a:t>(180 ECTS, 60 ECTS per year)</a:t>
            </a:r>
          </a:p>
          <a:p>
            <a:pPr marL="0" indent="0">
              <a:buNone/>
              <a:defRPr/>
            </a:pPr>
            <a:endParaRPr lang="fr-FR" sz="1000" dirty="0"/>
          </a:p>
          <a:p>
            <a:pPr marL="0" indent="0">
              <a:buNone/>
              <a:defRPr/>
            </a:pPr>
            <a:r>
              <a:rPr lang="fr-FR" sz="2000" dirty="0"/>
              <a:t>All branches of psychology are taught </a:t>
            </a:r>
          </a:p>
          <a:p>
            <a:pPr lvl="1">
              <a:defRPr/>
            </a:pPr>
            <a:r>
              <a:rPr lang="fr-FR" sz="1800" dirty="0"/>
              <a:t>Clinical and pathological</a:t>
            </a:r>
          </a:p>
          <a:p>
            <a:pPr lvl="1">
              <a:defRPr/>
            </a:pPr>
            <a:r>
              <a:rPr lang="fr-FR" sz="1800" dirty="0"/>
              <a:t>Cognitive and educational</a:t>
            </a:r>
          </a:p>
          <a:p>
            <a:pPr lvl="1">
              <a:defRPr/>
            </a:pPr>
            <a:r>
              <a:rPr lang="fr-FR" sz="1800" dirty="0"/>
              <a:t>Developmental</a:t>
            </a:r>
          </a:p>
          <a:p>
            <a:pPr lvl="1">
              <a:defRPr/>
            </a:pPr>
            <a:r>
              <a:rPr lang="fr-FR" sz="1800" dirty="0"/>
              <a:t>Social</a:t>
            </a:r>
          </a:p>
          <a:p>
            <a:pPr lvl="1">
              <a:defRPr/>
            </a:pPr>
            <a:r>
              <a:rPr lang="fr-FR" sz="1800" dirty="0"/>
              <a:t>Neuropsychology</a:t>
            </a:r>
          </a:p>
          <a:p>
            <a:pPr lvl="1">
              <a:defRPr/>
            </a:pPr>
            <a:r>
              <a:rPr lang="fr-FR" sz="1800" dirty="0"/>
              <a:t>Psychobiology and ethology</a:t>
            </a:r>
            <a:endParaRPr lang="fr-FR" dirty="0"/>
          </a:p>
          <a:p>
            <a:pPr marL="457200" lvl="1" indent="0">
              <a:buNone/>
              <a:defRPr/>
            </a:pPr>
            <a:endParaRPr lang="fr-FR" sz="2000" dirty="0"/>
          </a:p>
          <a:p>
            <a:pPr marL="457200" lvl="1" indent="0">
              <a:buNone/>
              <a:defRPr/>
            </a:pPr>
            <a:endParaRPr lang="fr-FR" sz="2000" dirty="0"/>
          </a:p>
        </p:txBody>
      </p:sp>
      <p:pic>
        <p:nvPicPr>
          <p:cNvPr id="2" name="Graphique 16">
            <a:hlinkClick r:id="rId3"/>
            <a:extLst>
              <a:ext uri="{FF2B5EF4-FFF2-40B4-BE49-F238E27FC236}">
                <a16:creationId xmlns:a16="http://schemas.microsoft.com/office/drawing/2014/main" id="{FAFE5D26-4634-C019-344F-3589DEDA8A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20590002" flipH="1">
            <a:off x="507336" y="1781993"/>
            <a:ext cx="398757" cy="318782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109696D6-DE06-470F-B856-3820D1D8FC37}"/>
              </a:ext>
            </a:extLst>
          </p:cNvPr>
          <p:cNvSpPr txBox="1">
            <a:spLocks/>
          </p:cNvSpPr>
          <p:nvPr/>
        </p:nvSpPr>
        <p:spPr bwMode="auto">
          <a:xfrm>
            <a:off x="867507" y="762292"/>
            <a:ext cx="2968996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Course offerings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6FFAE9-4759-4F15-8066-748EFFB6ED4B}"/>
              </a:ext>
            </a:extLst>
          </p:cNvPr>
          <p:cNvSpPr/>
          <p:nvPr/>
        </p:nvSpPr>
        <p:spPr>
          <a:xfrm>
            <a:off x="6646331" y="3194532"/>
            <a:ext cx="3852333" cy="2555637"/>
          </a:xfrm>
          <a:prstGeom prst="rect">
            <a:avLst/>
          </a:prstGeom>
          <a:solidFill>
            <a:srgbClr val="0091C4">
              <a:alpha val="45098"/>
            </a:srgbClr>
          </a:solidFill>
          <a:ln w="41275">
            <a:noFill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927600"/>
                      <a:gd name="connsiteY0" fmla="*/ 0 h 1701800"/>
                      <a:gd name="connsiteX1" fmla="*/ 498235 w 4927600"/>
                      <a:gd name="connsiteY1" fmla="*/ 0 h 1701800"/>
                      <a:gd name="connsiteX2" fmla="*/ 897918 w 4927600"/>
                      <a:gd name="connsiteY2" fmla="*/ 0 h 1701800"/>
                      <a:gd name="connsiteX3" fmla="*/ 1543981 w 4927600"/>
                      <a:gd name="connsiteY3" fmla="*/ 0 h 1701800"/>
                      <a:gd name="connsiteX4" fmla="*/ 2042216 w 4927600"/>
                      <a:gd name="connsiteY4" fmla="*/ 0 h 1701800"/>
                      <a:gd name="connsiteX5" fmla="*/ 2540452 w 4927600"/>
                      <a:gd name="connsiteY5" fmla="*/ 0 h 1701800"/>
                      <a:gd name="connsiteX6" fmla="*/ 3186515 w 4927600"/>
                      <a:gd name="connsiteY6" fmla="*/ 0 h 1701800"/>
                      <a:gd name="connsiteX7" fmla="*/ 3635474 w 4927600"/>
                      <a:gd name="connsiteY7" fmla="*/ 0 h 1701800"/>
                      <a:gd name="connsiteX8" fmla="*/ 4281537 w 4927600"/>
                      <a:gd name="connsiteY8" fmla="*/ 0 h 1701800"/>
                      <a:gd name="connsiteX9" fmla="*/ 4927600 w 4927600"/>
                      <a:gd name="connsiteY9" fmla="*/ 0 h 1701800"/>
                      <a:gd name="connsiteX10" fmla="*/ 4927600 w 4927600"/>
                      <a:gd name="connsiteY10" fmla="*/ 567267 h 1701800"/>
                      <a:gd name="connsiteX11" fmla="*/ 4927600 w 4927600"/>
                      <a:gd name="connsiteY11" fmla="*/ 1134533 h 1701800"/>
                      <a:gd name="connsiteX12" fmla="*/ 4927600 w 4927600"/>
                      <a:gd name="connsiteY12" fmla="*/ 1701800 h 1701800"/>
                      <a:gd name="connsiteX13" fmla="*/ 4527917 w 4927600"/>
                      <a:gd name="connsiteY13" fmla="*/ 1701800 h 1701800"/>
                      <a:gd name="connsiteX14" fmla="*/ 3881854 w 4927600"/>
                      <a:gd name="connsiteY14" fmla="*/ 1701800 h 1701800"/>
                      <a:gd name="connsiteX15" fmla="*/ 3432895 w 4927600"/>
                      <a:gd name="connsiteY15" fmla="*/ 1701800 h 1701800"/>
                      <a:gd name="connsiteX16" fmla="*/ 2885384 w 4927600"/>
                      <a:gd name="connsiteY16" fmla="*/ 1701800 h 1701800"/>
                      <a:gd name="connsiteX17" fmla="*/ 2239320 w 4927600"/>
                      <a:gd name="connsiteY17" fmla="*/ 1701800 h 1701800"/>
                      <a:gd name="connsiteX18" fmla="*/ 1691809 w 4927600"/>
                      <a:gd name="connsiteY18" fmla="*/ 1701800 h 1701800"/>
                      <a:gd name="connsiteX19" fmla="*/ 1292126 w 4927600"/>
                      <a:gd name="connsiteY19" fmla="*/ 1701800 h 1701800"/>
                      <a:gd name="connsiteX20" fmla="*/ 843167 w 4927600"/>
                      <a:gd name="connsiteY20" fmla="*/ 1701800 h 1701800"/>
                      <a:gd name="connsiteX21" fmla="*/ 0 w 4927600"/>
                      <a:gd name="connsiteY21" fmla="*/ 1701800 h 1701800"/>
                      <a:gd name="connsiteX22" fmla="*/ 0 w 4927600"/>
                      <a:gd name="connsiteY22" fmla="*/ 1134533 h 1701800"/>
                      <a:gd name="connsiteX23" fmla="*/ 0 w 4927600"/>
                      <a:gd name="connsiteY23" fmla="*/ 567267 h 1701800"/>
                      <a:gd name="connsiteX24" fmla="*/ 0 w 4927600"/>
                      <a:gd name="connsiteY24" fmla="*/ 0 h 1701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927600" h="1701800" extrusionOk="0">
                        <a:moveTo>
                          <a:pt x="0" y="0"/>
                        </a:moveTo>
                        <a:cubicBezTo>
                          <a:pt x="209682" y="-51728"/>
                          <a:pt x="267199" y="20846"/>
                          <a:pt x="498235" y="0"/>
                        </a:cubicBezTo>
                        <a:cubicBezTo>
                          <a:pt x="729271" y="-20846"/>
                          <a:pt x="793525" y="1931"/>
                          <a:pt x="897918" y="0"/>
                        </a:cubicBezTo>
                        <a:cubicBezTo>
                          <a:pt x="1002311" y="-1931"/>
                          <a:pt x="1340599" y="28569"/>
                          <a:pt x="1543981" y="0"/>
                        </a:cubicBezTo>
                        <a:cubicBezTo>
                          <a:pt x="1747363" y="-28569"/>
                          <a:pt x="1802342" y="47513"/>
                          <a:pt x="2042216" y="0"/>
                        </a:cubicBezTo>
                        <a:cubicBezTo>
                          <a:pt x="2282090" y="-47513"/>
                          <a:pt x="2328045" y="39921"/>
                          <a:pt x="2540452" y="0"/>
                        </a:cubicBezTo>
                        <a:cubicBezTo>
                          <a:pt x="2752859" y="-39921"/>
                          <a:pt x="2872040" y="36998"/>
                          <a:pt x="3186515" y="0"/>
                        </a:cubicBezTo>
                        <a:cubicBezTo>
                          <a:pt x="3500990" y="-36998"/>
                          <a:pt x="3461384" y="14936"/>
                          <a:pt x="3635474" y="0"/>
                        </a:cubicBezTo>
                        <a:cubicBezTo>
                          <a:pt x="3809564" y="-14936"/>
                          <a:pt x="4105677" y="65002"/>
                          <a:pt x="4281537" y="0"/>
                        </a:cubicBezTo>
                        <a:cubicBezTo>
                          <a:pt x="4457397" y="-65002"/>
                          <a:pt x="4694452" y="53053"/>
                          <a:pt x="4927600" y="0"/>
                        </a:cubicBezTo>
                        <a:cubicBezTo>
                          <a:pt x="4956046" y="184332"/>
                          <a:pt x="4917866" y="444756"/>
                          <a:pt x="4927600" y="567267"/>
                        </a:cubicBezTo>
                        <a:cubicBezTo>
                          <a:pt x="4937334" y="689778"/>
                          <a:pt x="4879179" y="864988"/>
                          <a:pt x="4927600" y="1134533"/>
                        </a:cubicBezTo>
                        <a:cubicBezTo>
                          <a:pt x="4976021" y="1404078"/>
                          <a:pt x="4919971" y="1516626"/>
                          <a:pt x="4927600" y="1701800"/>
                        </a:cubicBezTo>
                        <a:cubicBezTo>
                          <a:pt x="4758435" y="1706129"/>
                          <a:pt x="4612222" y="1679668"/>
                          <a:pt x="4527917" y="1701800"/>
                        </a:cubicBezTo>
                        <a:cubicBezTo>
                          <a:pt x="4443612" y="1723932"/>
                          <a:pt x="4111984" y="1668773"/>
                          <a:pt x="3881854" y="1701800"/>
                        </a:cubicBezTo>
                        <a:cubicBezTo>
                          <a:pt x="3651724" y="1734827"/>
                          <a:pt x="3529274" y="1685198"/>
                          <a:pt x="3432895" y="1701800"/>
                        </a:cubicBezTo>
                        <a:cubicBezTo>
                          <a:pt x="3336516" y="1718402"/>
                          <a:pt x="3078970" y="1684052"/>
                          <a:pt x="2885384" y="1701800"/>
                        </a:cubicBezTo>
                        <a:cubicBezTo>
                          <a:pt x="2691798" y="1719548"/>
                          <a:pt x="2446907" y="1680827"/>
                          <a:pt x="2239320" y="1701800"/>
                        </a:cubicBezTo>
                        <a:cubicBezTo>
                          <a:pt x="2031733" y="1722773"/>
                          <a:pt x="1890999" y="1679363"/>
                          <a:pt x="1691809" y="1701800"/>
                        </a:cubicBezTo>
                        <a:cubicBezTo>
                          <a:pt x="1492619" y="1724237"/>
                          <a:pt x="1460350" y="1659457"/>
                          <a:pt x="1292126" y="1701800"/>
                        </a:cubicBezTo>
                        <a:cubicBezTo>
                          <a:pt x="1123902" y="1744143"/>
                          <a:pt x="1061806" y="1698037"/>
                          <a:pt x="843167" y="1701800"/>
                        </a:cubicBezTo>
                        <a:cubicBezTo>
                          <a:pt x="624528" y="1705563"/>
                          <a:pt x="337905" y="1673653"/>
                          <a:pt x="0" y="1701800"/>
                        </a:cubicBezTo>
                        <a:cubicBezTo>
                          <a:pt x="-48529" y="1540117"/>
                          <a:pt x="2105" y="1274722"/>
                          <a:pt x="0" y="1134533"/>
                        </a:cubicBezTo>
                        <a:cubicBezTo>
                          <a:pt x="-2105" y="994344"/>
                          <a:pt x="12379" y="718417"/>
                          <a:pt x="0" y="567267"/>
                        </a:cubicBezTo>
                        <a:cubicBezTo>
                          <a:pt x="-12379" y="416117"/>
                          <a:pt x="32652" y="2198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Ubuntu Condensed" panose="020B0506030602030204" pitchFamily="34" charset="0"/>
              </a:rPr>
              <a:t>LAS OPTION</a:t>
            </a:r>
          </a:p>
          <a:p>
            <a:pPr algn="ctr"/>
            <a:r>
              <a:rPr lang="fr-FR" sz="2000" dirty="0">
                <a:solidFill>
                  <a:schemeClr val="tx1"/>
                </a:solidFill>
                <a:latin typeface="Ubuntu Condensed" panose="020B0506030602030204" pitchFamily="34" charset="0"/>
              </a:rPr>
              <a:t>(Health Sciences Foundation Degree)</a:t>
            </a:r>
          </a:p>
          <a:p>
            <a:pPr algn="ctr"/>
            <a:endParaRPr lang="fr-FR" dirty="0">
              <a:solidFill>
                <a:schemeClr val="tx1"/>
              </a:solidFill>
              <a:latin typeface="Ubuntu Condensed" panose="020B0506030602030204" pitchFamily="34" charset="0"/>
            </a:endParaRPr>
          </a:p>
          <a:p>
            <a:pPr algn="ctr"/>
            <a:r>
              <a:rPr lang="fr-FR" dirty="0">
                <a:solidFill>
                  <a:schemeClr val="tx1"/>
                </a:solidFill>
                <a:latin typeface="Ubuntu Condensed" panose="020B0506030602030204" pitchFamily="34" charset="0"/>
              </a:rPr>
              <a:t>Enables students to apply for health-related courses:</a:t>
            </a:r>
          </a:p>
          <a:p>
            <a:pPr algn="ctr"/>
            <a:r>
              <a:rPr lang="fr-FR" dirty="0">
                <a:solidFill>
                  <a:schemeClr val="tx1"/>
                </a:solidFill>
                <a:latin typeface="Ubuntu Condensed" panose="020B0506030602030204" pitchFamily="34" charset="0"/>
              </a:rPr>
              <a:t>Medicine, Pharmacy…</a:t>
            </a:r>
          </a:p>
        </p:txBody>
      </p:sp>
      <p:pic>
        <p:nvPicPr>
          <p:cNvPr id="8" name="Graphique 7" descr="Stéthoscope avec un remplissage uni">
            <a:extLst>
              <a:ext uri="{FF2B5EF4-FFF2-40B4-BE49-F238E27FC236}">
                <a16:creationId xmlns:a16="http://schemas.microsoft.com/office/drawing/2014/main" id="{D5BE2234-D0E9-4936-8EEA-25CD05EB50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09939" y="3403600"/>
            <a:ext cx="584200" cy="584200"/>
          </a:xfrm>
          <a:prstGeom prst="rect">
            <a:avLst/>
          </a:prstGeom>
        </p:spPr>
      </p:pic>
      <p:pic>
        <p:nvPicPr>
          <p:cNvPr id="11" name="Graphique 10" descr="Médecine avec un remplissage uni">
            <a:extLst>
              <a:ext uri="{FF2B5EF4-FFF2-40B4-BE49-F238E27FC236}">
                <a16:creationId xmlns:a16="http://schemas.microsoft.com/office/drawing/2014/main" id="{90B61483-672F-4367-9E25-496E96C30C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22366" y="3403600"/>
            <a:ext cx="584199" cy="584199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7B40B914-D4CF-4FC1-8164-F5BD2AC2AC56}"/>
              </a:ext>
            </a:extLst>
          </p:cNvPr>
          <p:cNvSpPr txBox="1">
            <a:spLocks/>
          </p:cNvSpPr>
          <p:nvPr/>
        </p:nvSpPr>
        <p:spPr bwMode="auto">
          <a:xfrm>
            <a:off x="706714" y="4677551"/>
            <a:ext cx="11182836" cy="1910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  <a:defRPr/>
            </a:pPr>
            <a:endParaRPr lang="fr-FR" sz="2000" dirty="0">
              <a:latin typeface="Ubuntu" panose="020B0504030602030204" pitchFamily="34" charset="0"/>
              <a:cs typeface="Verdana"/>
            </a:endParaRPr>
          </a:p>
          <a:p>
            <a:pPr marL="457200" lvl="1" indent="0">
              <a:buFont typeface="Arial"/>
              <a:buNone/>
              <a:defRPr/>
            </a:pPr>
            <a:r>
              <a:rPr lang="fr-FR" sz="2000" dirty="0">
                <a:latin typeface="Ubuntu Light" panose="020B0304030602030204" pitchFamily="34" charset="0"/>
                <a:cs typeface="Verdana"/>
              </a:rPr>
              <a:t>Career prospects after the bachelor’s degree: </a:t>
            </a:r>
          </a:p>
          <a:p>
            <a:pPr lvl="2">
              <a:defRPr/>
            </a:pPr>
            <a:r>
              <a:rPr lang="fr-FR" sz="1800" dirty="0">
                <a:latin typeface="Ubuntu Light" panose="020B0304030602030204" pitchFamily="34" charset="0"/>
                <a:cs typeface="Verdana"/>
              </a:rPr>
              <a:t>69% go on to a master’s degree</a:t>
            </a:r>
          </a:p>
          <a:p>
            <a:pPr lvl="2">
              <a:defRPr/>
            </a:pPr>
            <a:r>
              <a:rPr lang="fr-FR" sz="1800" dirty="0">
                <a:latin typeface="Ubuntu Light" panose="020B0304030602030204" pitchFamily="34" charset="0"/>
                <a:cs typeface="Verdana"/>
              </a:rPr>
              <a:t>11% in employment</a:t>
            </a:r>
          </a:p>
          <a:p>
            <a:pPr marL="457200" lvl="1" indent="0">
              <a:buFont typeface="Arial"/>
              <a:buNone/>
              <a:defRPr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0174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26027" y="1633171"/>
            <a:ext cx="11793927" cy="4192878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fr-FR" sz="1600" dirty="0">
                <a:solidFill>
                  <a:srgbClr val="00B0A3"/>
                </a:solidFill>
              </a:rPr>
              <a:t>Clinical Pathway for Child, Adolescent and Family Development 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Skills acquired</a:t>
            </a:r>
            <a:r>
              <a:rPr lang="fr-FR" sz="1400" dirty="0"/>
              <a:t>: assessment and support for children and adolescents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Career opportunities</a:t>
            </a:r>
            <a:r>
              <a:rPr lang="fr-FR" sz="1400" dirty="0"/>
              <a:t>: organisations in the medical-social and educational sectors</a:t>
            </a:r>
          </a:p>
          <a:p>
            <a:pPr marL="914400" lvl="2" indent="0">
              <a:buNone/>
              <a:defRPr/>
            </a:pPr>
            <a:endParaRPr lang="fr-FR" sz="5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fr-FR" sz="1600" dirty="0">
                <a:solidFill>
                  <a:srgbClr val="00B0A3"/>
                </a:solidFill>
              </a:rPr>
              <a:t>Clinical Neuropsychology Programme for Children and Adults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Skills acquired: </a:t>
            </a:r>
            <a:r>
              <a:rPr lang="fr-FR" sz="1400" dirty="0"/>
              <a:t>assessment and management of patients with brain injuries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Career opportunities</a:t>
            </a:r>
            <a:r>
              <a:rPr lang="fr-FR" sz="1400" dirty="0"/>
              <a:t>: hospital sector, care homes, etc.</a:t>
            </a:r>
          </a:p>
          <a:p>
            <a:pPr marL="914400" lvl="2" indent="0">
              <a:buNone/>
              <a:defRPr/>
            </a:pPr>
            <a:endParaRPr lang="fr-FR" sz="500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fr-FR" sz="1600" dirty="0">
                <a:solidFill>
                  <a:srgbClr val="00B0A3"/>
                </a:solidFill>
              </a:rPr>
              <a:t>Specialisation: Educational Psychology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Skills acquired</a:t>
            </a:r>
            <a:r>
              <a:rPr lang="fr-FR" sz="1400" dirty="0"/>
              <a:t>: prevention, assessment and intervention with children and adolescents with learning difficulties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Career opportunities</a:t>
            </a:r>
            <a:r>
              <a:rPr lang="fr-FR" sz="1400" dirty="0"/>
              <a:t>: psychologists in the National Education system and </a:t>
            </a:r>
            <a:r>
              <a:rPr lang="fr-FR" sz="1400" dirty="0" err="1"/>
              <a:t>specialized</a:t>
            </a:r>
            <a:r>
              <a:rPr lang="fr-FR" sz="1400" dirty="0"/>
              <a:t> institutions</a:t>
            </a:r>
          </a:p>
          <a:p>
            <a:pPr marL="914400" lvl="2" indent="0">
              <a:buNone/>
              <a:defRPr/>
            </a:pPr>
            <a:endParaRPr lang="fr-FR" sz="500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fr-FR" sz="1600" dirty="0">
                <a:solidFill>
                  <a:srgbClr val="00B0A3"/>
                </a:solidFill>
              </a:rPr>
              <a:t>Clinical and Pathological Psychodynamic Psychology pathway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Skills acquired</a:t>
            </a:r>
            <a:r>
              <a:rPr lang="fr-FR" sz="1400" dirty="0"/>
              <a:t>: Supporting people experiencing psychological distress linked to psychopathologies or traumatic situations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Career opportunities</a:t>
            </a:r>
            <a:r>
              <a:rPr lang="fr-FR" sz="1400" dirty="0"/>
              <a:t>: psychiatric institutions, victim support organisations, detention centres</a:t>
            </a:r>
          </a:p>
          <a:p>
            <a:pPr marL="914400" lvl="2" indent="0">
              <a:buNone/>
              <a:defRPr/>
            </a:pPr>
            <a:endParaRPr lang="fr-FR" sz="500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fr-FR" sz="1600" dirty="0">
                <a:solidFill>
                  <a:srgbClr val="00B0A3"/>
                </a:solidFill>
              </a:rPr>
              <a:t>Social Psychology and Change Management: Diagnosis and Intervention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Skills acquired</a:t>
            </a:r>
            <a:r>
              <a:rPr lang="fr-FR" sz="1400" dirty="0"/>
              <a:t>: supporting change at individual and organisational levels</a:t>
            </a:r>
          </a:p>
          <a:p>
            <a:pPr marL="914400" lvl="2" indent="0">
              <a:buNone/>
              <a:defRPr/>
            </a:pPr>
            <a:r>
              <a:rPr lang="fr-FR" sz="1400" dirty="0">
                <a:latin typeface="Ubuntu Condensed" panose="020B0506030602030204" pitchFamily="34" charset="0"/>
              </a:rPr>
              <a:t>Career opportunities</a:t>
            </a:r>
            <a:r>
              <a:rPr lang="fr-FR" sz="1400" dirty="0"/>
              <a:t>: auditing, training, human resources, health promotion, eco-citizenship</a:t>
            </a:r>
          </a:p>
          <a:p>
            <a:pPr marL="457200" lvl="1" indent="0">
              <a:buNone/>
              <a:defRPr/>
            </a:pPr>
            <a:endParaRPr lang="fr-FR" sz="2000" dirty="0"/>
          </a:p>
          <a:p>
            <a:pPr marL="457200" lvl="1" indent="0">
              <a:buNone/>
              <a:defRPr/>
            </a:pPr>
            <a:endParaRPr lang="fr-FR" sz="2000" dirty="0"/>
          </a:p>
        </p:txBody>
      </p:sp>
      <p:pic>
        <p:nvPicPr>
          <p:cNvPr id="7" name="Graphique 16">
            <a:hlinkClick r:id="rId3"/>
            <a:extLst>
              <a:ext uri="{FF2B5EF4-FFF2-40B4-BE49-F238E27FC236}">
                <a16:creationId xmlns:a16="http://schemas.microsoft.com/office/drawing/2014/main" id="{86337C5B-F9E0-DEDB-B026-BEB3DFFC7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20590002" flipH="1">
            <a:off x="310394" y="1263481"/>
            <a:ext cx="398757" cy="318782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500BBC6-9AA7-48FC-862E-7C860ED571D4}"/>
              </a:ext>
            </a:extLst>
          </p:cNvPr>
          <p:cNvSpPr txBox="1">
            <a:spLocks/>
          </p:cNvSpPr>
          <p:nvPr/>
        </p:nvSpPr>
        <p:spPr bwMode="auto">
          <a:xfrm>
            <a:off x="867507" y="537006"/>
            <a:ext cx="2968996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Course Offer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F79F851-A41A-4C99-A81B-AE78B9D1DF06}"/>
              </a:ext>
            </a:extLst>
          </p:cNvPr>
          <p:cNvSpPr txBox="1">
            <a:spLocks/>
          </p:cNvSpPr>
          <p:nvPr/>
        </p:nvSpPr>
        <p:spPr bwMode="auto">
          <a:xfrm>
            <a:off x="867507" y="1161950"/>
            <a:ext cx="11793927" cy="1168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1800" b="1" dirty="0">
                <a:hlinkClick r:id="rId3"/>
              </a:rPr>
              <a:t>Master’s degree in Psychology </a:t>
            </a:r>
            <a:r>
              <a:rPr lang="fr-FR" sz="1800" b="1" dirty="0"/>
              <a:t>– 5 specialisations (120 ECTS, 60 ECTS per year)</a:t>
            </a:r>
          </a:p>
        </p:txBody>
      </p:sp>
    </p:spTree>
    <p:extLst>
      <p:ext uri="{BB962C8B-B14F-4D97-AF65-F5344CB8AC3E}">
        <p14:creationId xmlns:p14="http://schemas.microsoft.com/office/powerpoint/2010/main" val="2139317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39250" y="2330703"/>
            <a:ext cx="5842380" cy="4455041"/>
          </a:xfrm>
        </p:spPr>
        <p:txBody>
          <a:bodyPr>
            <a:noAutofit/>
          </a:bodyPr>
          <a:lstStyle/>
          <a:p>
            <a:pPr marL="457200" lvl="1" indent="0">
              <a:buNone/>
              <a:defRPr/>
            </a:pPr>
            <a:r>
              <a:rPr lang="fr-FR" b="1" dirty="0">
                <a:latin typeface="Ubuntu" panose="020B0504030602030204" pitchFamily="34" charset="0"/>
              </a:rPr>
              <a:t>Qualifying as a psychologist </a:t>
            </a:r>
          </a:p>
          <a:p>
            <a:pPr marL="457200" lvl="1" indent="0">
              <a:buNone/>
              <a:defRPr/>
            </a:pPr>
            <a:endParaRPr lang="fr-FR" b="1" dirty="0"/>
          </a:p>
          <a:p>
            <a:pPr marL="457200" lvl="1" indent="0">
              <a:buNone/>
              <a:defRPr/>
            </a:pPr>
            <a:endParaRPr lang="fr-FR" sz="2000" b="1" dirty="0"/>
          </a:p>
          <a:p>
            <a:pPr marL="457200" lvl="1" indent="0">
              <a:buNone/>
              <a:defRPr/>
            </a:pPr>
            <a:endParaRPr lang="fr-FR" sz="2000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1F90B0E-7E4E-4AD1-A938-BC4E83C0B456}"/>
              </a:ext>
            </a:extLst>
          </p:cNvPr>
          <p:cNvSpPr txBox="1">
            <a:spLocks/>
          </p:cNvSpPr>
          <p:nvPr/>
        </p:nvSpPr>
        <p:spPr bwMode="auto">
          <a:xfrm>
            <a:off x="867507" y="537006"/>
            <a:ext cx="2968996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Course offerings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B50B1BEB-72D5-43E3-83C8-51F8428AA609}"/>
              </a:ext>
            </a:extLst>
          </p:cNvPr>
          <p:cNvSpPr txBox="1">
            <a:spLocks/>
          </p:cNvSpPr>
          <p:nvPr/>
        </p:nvSpPr>
        <p:spPr bwMode="auto">
          <a:xfrm>
            <a:off x="867507" y="1161950"/>
            <a:ext cx="11793927" cy="1168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fr-FR" sz="1800" b="1" dirty="0">
                <a:hlinkClick r:id="rId3"/>
              </a:rPr>
              <a:t>Master’s degree in Psychology </a:t>
            </a:r>
            <a:r>
              <a:rPr lang="fr-FR" sz="1800" b="1" dirty="0"/>
              <a:t>– Career prospects after the Master’s </a:t>
            </a:r>
            <a:endParaRPr lang="fr-FR" sz="2000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5D52CAD-8C27-4228-BAFF-A64D436A3F3C}"/>
              </a:ext>
            </a:extLst>
          </p:cNvPr>
          <p:cNvSpPr txBox="1">
            <a:spLocks/>
          </p:cNvSpPr>
          <p:nvPr/>
        </p:nvSpPr>
        <p:spPr bwMode="auto">
          <a:xfrm>
            <a:off x="6166406" y="2322841"/>
            <a:ext cx="5906325" cy="4455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FR" sz="2400" b="1" dirty="0">
                <a:latin typeface="Ubuntu" panose="020B0504030602030204" pitchFamily="34" charset="0"/>
              </a:rPr>
              <a:t>Proceeding to doctoral studies</a:t>
            </a:r>
          </a:p>
          <a:p>
            <a:pPr marL="0" indent="0">
              <a:buNone/>
              <a:defRPr/>
            </a:pPr>
            <a:endParaRPr lang="fr-FR" sz="1600" dirty="0">
              <a:latin typeface="Ubuntu Light" panose="020B0304030602030204" pitchFamily="34" charset="0"/>
              <a:ea typeface="Verdana"/>
              <a:cs typeface="Verdana"/>
              <a:hlinkClick r:id="" action="ppaction://noaction"/>
            </a:endParaRPr>
          </a:p>
          <a:p>
            <a:pPr marL="0" indent="0">
              <a:buNone/>
              <a:defRPr/>
            </a:pPr>
            <a:r>
              <a:rPr lang="fr-FR" sz="1600" dirty="0">
                <a:latin typeface="Ubuntu Light" panose="020B0304030602030204" pitchFamily="34" charset="0"/>
                <a:ea typeface="Verdana"/>
                <a:cs typeface="Verdana"/>
                <a:hlinkClick r:id="" action="ppaction://noaction"/>
              </a:rPr>
              <a:t>In one of the six laboratories affiliated with the Faculty of Psychology </a:t>
            </a:r>
            <a:endParaRPr lang="fr-FR" sz="1600" dirty="0">
              <a:latin typeface="Ubuntu Light" panose="020B0304030602030204" pitchFamily="34" charset="0"/>
              <a:ea typeface="Verdana"/>
              <a:cs typeface="Verdana"/>
            </a:endParaRPr>
          </a:p>
          <a:p>
            <a:pPr marL="457200" lvl="1" indent="0">
              <a:buFont typeface="Arial"/>
              <a:buNone/>
              <a:defRPr/>
            </a:pPr>
            <a:r>
              <a:rPr lang="fr-FR" sz="2000" dirty="0"/>
              <a:t>	</a:t>
            </a:r>
          </a:p>
          <a:p>
            <a:pPr marL="457200" lvl="1" indent="0">
              <a:buFont typeface="Arial"/>
              <a:buNone/>
              <a:defRPr/>
            </a:pPr>
            <a:endParaRPr lang="fr-FR" sz="2000" dirty="0"/>
          </a:p>
          <a:p>
            <a:pPr marL="457200" lvl="1" indent="0">
              <a:buFont typeface="Arial"/>
              <a:buNone/>
              <a:defRPr/>
            </a:pPr>
            <a:endParaRPr lang="fr-FR" sz="2000" dirty="0"/>
          </a:p>
          <a:p>
            <a:pPr marL="457200" lvl="1" indent="0">
              <a:buFont typeface="Arial"/>
              <a:buNone/>
              <a:defRPr/>
            </a:pPr>
            <a:endParaRPr lang="fr-FR" sz="2000" dirty="0"/>
          </a:p>
          <a:p>
            <a:pPr marL="457200" lvl="1" indent="0">
              <a:buFont typeface="Arial"/>
              <a:buNone/>
              <a:defRPr/>
            </a:pPr>
            <a:endParaRPr lang="fr-FR" sz="2000" dirty="0"/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4FFDC059-AC75-4C4B-A4E6-C3A4A84761EF}"/>
              </a:ext>
            </a:extLst>
          </p:cNvPr>
          <p:cNvGraphicFramePr/>
          <p:nvPr/>
        </p:nvGraphicFramePr>
        <p:xfrm>
          <a:off x="-192109" y="3287120"/>
          <a:ext cx="4321134" cy="2618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36E6DC8-878F-4257-B4E4-CA19883BFBAD}"/>
              </a:ext>
            </a:extLst>
          </p:cNvPr>
          <p:cNvSpPr txBox="1">
            <a:spLocks/>
          </p:cNvSpPr>
          <p:nvPr/>
        </p:nvSpPr>
        <p:spPr bwMode="auto">
          <a:xfrm>
            <a:off x="1373125" y="5488239"/>
            <a:ext cx="5511800" cy="22233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>
              <a:buNone/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€1,970 </a:t>
            </a:r>
            <a:r>
              <a:rPr lang="fr-FR" sz="1600" dirty="0"/>
              <a:t>median net salary</a:t>
            </a:r>
          </a:p>
          <a:p>
            <a:pPr marL="1371600" lvl="3" indent="0">
              <a:buNone/>
              <a:defRPr/>
            </a:pPr>
            <a:r>
              <a:rPr lang="fr-FR" sz="1600" dirty="0"/>
              <a:t> at the start of their career</a:t>
            </a:r>
          </a:p>
          <a:p>
            <a:pPr marL="457200" lvl="1" indent="0">
              <a:buFont typeface="Arial"/>
              <a:buNone/>
              <a:defRPr/>
            </a:pPr>
            <a:endParaRPr lang="fr-FR" sz="2000" b="1" dirty="0"/>
          </a:p>
          <a:p>
            <a:pPr marL="457200" lvl="1" indent="0">
              <a:buFont typeface="Arial"/>
              <a:buNone/>
              <a:defRPr/>
            </a:pPr>
            <a:endParaRPr lang="fr-FR" sz="2000" dirty="0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0A35171-AFFF-41CC-8C6D-96513BEA6B46}"/>
              </a:ext>
            </a:extLst>
          </p:cNvPr>
          <p:cNvSpPr txBox="1">
            <a:spLocks/>
          </p:cNvSpPr>
          <p:nvPr/>
        </p:nvSpPr>
        <p:spPr bwMode="auto">
          <a:xfrm>
            <a:off x="-834128" y="2980871"/>
            <a:ext cx="5511800" cy="63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>
              <a:buNone/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85% </a:t>
            </a:r>
            <a:r>
              <a:rPr lang="fr-FR" sz="1600" dirty="0">
                <a:latin typeface="Ubuntu Light" panose="020B0304030602030204" pitchFamily="34" charset="0"/>
              </a:rPr>
              <a:t>of graduates in employment</a:t>
            </a:r>
          </a:p>
          <a:p>
            <a:pPr marL="1371600" lvl="3" indent="0">
              <a:buNone/>
              <a:defRPr/>
            </a:pPr>
            <a:r>
              <a:rPr lang="fr-FR" sz="1600" dirty="0">
                <a:latin typeface="Ubuntu Light" panose="020B0304030602030204" pitchFamily="34" charset="0"/>
              </a:rPr>
              <a:t>6 months after completing their Master’s degree</a:t>
            </a:r>
            <a:endParaRPr lang="fr-FR" sz="1600" b="1" dirty="0">
              <a:latin typeface="Ubuntu Light" panose="020B0304030602030204" pitchFamily="34" charset="0"/>
            </a:endParaRPr>
          </a:p>
        </p:txBody>
      </p:sp>
      <p:pic>
        <p:nvPicPr>
          <p:cNvPr id="14" name="Graphique 13" descr="Pièces avec un remplissage uni">
            <a:extLst>
              <a:ext uri="{FF2B5EF4-FFF2-40B4-BE49-F238E27FC236}">
                <a16:creationId xmlns:a16="http://schemas.microsoft.com/office/drawing/2014/main" id="{DEEC6EC2-EFC1-4D9F-BA07-E459979BAD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7134" y="4555364"/>
            <a:ext cx="914400" cy="914400"/>
          </a:xfrm>
          <a:prstGeom prst="rect">
            <a:avLst/>
          </a:prstGeom>
        </p:spPr>
      </p:pic>
      <p:pic>
        <p:nvPicPr>
          <p:cNvPr id="16" name="Graphique 15" descr="Argent avec un remplissage uni">
            <a:extLst>
              <a:ext uri="{FF2B5EF4-FFF2-40B4-BE49-F238E27FC236}">
                <a16:creationId xmlns:a16="http://schemas.microsoft.com/office/drawing/2014/main" id="{9C4253DD-CDF6-4A93-8CD6-1EB0ADA959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5038" y="4151483"/>
            <a:ext cx="914400" cy="914400"/>
          </a:xfrm>
          <a:prstGeom prst="rect">
            <a:avLst/>
          </a:prstGeom>
        </p:spPr>
      </p:pic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6AFD32DB-F6D6-4D97-BD9C-C0C8B2EA74BB}"/>
              </a:ext>
            </a:extLst>
          </p:cNvPr>
          <p:cNvCxnSpPr>
            <a:cxnSpLocks/>
          </p:cNvCxnSpPr>
          <p:nvPr/>
        </p:nvCxnSpPr>
        <p:spPr>
          <a:xfrm>
            <a:off x="6096000" y="2033427"/>
            <a:ext cx="0" cy="4298362"/>
          </a:xfrm>
          <a:prstGeom prst="line">
            <a:avLst/>
          </a:prstGeom>
          <a:ln w="19050">
            <a:solidFill>
              <a:srgbClr val="00B0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que 16">
            <a:hlinkClick r:id="rId7"/>
            <a:extLst>
              <a:ext uri="{FF2B5EF4-FFF2-40B4-BE49-F238E27FC236}">
                <a16:creationId xmlns:a16="http://schemas.microsoft.com/office/drawing/2014/main" id="{978B95E9-A465-892D-E274-4CEE553A9B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11175249" y="3532122"/>
            <a:ext cx="398757" cy="318782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065437CE-0194-4964-9DC4-7482F1BB5CA1}"/>
              </a:ext>
            </a:extLst>
          </p:cNvPr>
          <p:cNvSpPr txBox="1">
            <a:spLocks/>
          </p:cNvSpPr>
          <p:nvPr/>
        </p:nvSpPr>
        <p:spPr bwMode="auto">
          <a:xfrm>
            <a:off x="6091551" y="3845500"/>
            <a:ext cx="5511800" cy="63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>
              <a:buNone/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49 </a:t>
            </a:r>
            <a:r>
              <a:rPr lang="fr-FR" sz="1600" dirty="0">
                <a:latin typeface="Ubuntu Light" panose="020B0304030602030204" pitchFamily="34" charset="0"/>
              </a:rPr>
              <a:t>PhD students in 2025</a:t>
            </a:r>
            <a:endParaRPr lang="fr-FR" sz="1600" b="1" dirty="0">
              <a:latin typeface="Ubuntu Light" panose="020B0304030602030204" pitchFamily="34" charset="0"/>
            </a:endParaRPr>
          </a:p>
        </p:txBody>
      </p:sp>
      <p:pic>
        <p:nvPicPr>
          <p:cNvPr id="4" name="Graphique 3" descr="Microscope avec un remplissage uni">
            <a:extLst>
              <a:ext uri="{FF2B5EF4-FFF2-40B4-BE49-F238E27FC236}">
                <a16:creationId xmlns:a16="http://schemas.microsoft.com/office/drawing/2014/main" id="{E1ACA6E5-8654-46B3-8F11-000B514FBE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30973" y="1550650"/>
            <a:ext cx="777193" cy="777193"/>
          </a:xfrm>
          <a:prstGeom prst="rect">
            <a:avLst/>
          </a:prstGeom>
        </p:spPr>
      </p:pic>
      <p:pic>
        <p:nvPicPr>
          <p:cNvPr id="15" name="Graphique 14" descr="Diplôme roulé avec un remplissage uni">
            <a:extLst>
              <a:ext uri="{FF2B5EF4-FFF2-40B4-BE49-F238E27FC236}">
                <a16:creationId xmlns:a16="http://schemas.microsoft.com/office/drawing/2014/main" id="{F352AF1E-4ACC-4520-850A-60666EB146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7354" y="1708030"/>
            <a:ext cx="777196" cy="777196"/>
          </a:xfrm>
          <a:prstGeom prst="rect">
            <a:avLst/>
          </a:prstGeom>
        </p:spPr>
      </p:pic>
      <p:pic>
        <p:nvPicPr>
          <p:cNvPr id="19" name="Graphique 18" descr="Femme avec un remplissage uni">
            <a:extLst>
              <a:ext uri="{FF2B5EF4-FFF2-40B4-BE49-F238E27FC236}">
                <a16:creationId xmlns:a16="http://schemas.microsoft.com/office/drawing/2014/main" id="{7F276848-590B-4AEF-97AD-7CE49FF9FDF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254783" y="4603020"/>
            <a:ext cx="297025" cy="297025"/>
          </a:xfrm>
          <a:prstGeom prst="rect">
            <a:avLst/>
          </a:prstGeom>
        </p:spPr>
      </p:pic>
      <p:pic>
        <p:nvPicPr>
          <p:cNvPr id="22" name="Graphique 21" descr="Homme avec un remplissage uni">
            <a:extLst>
              <a:ext uri="{FF2B5EF4-FFF2-40B4-BE49-F238E27FC236}">
                <a16:creationId xmlns:a16="http://schemas.microsoft.com/office/drawing/2014/main" id="{2EBB435F-AD54-4F63-97D4-D9C65E98FD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82825" y="4610513"/>
            <a:ext cx="297026" cy="297026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22A234E4-E6FB-42AF-A9C9-66D49418B86B}"/>
              </a:ext>
            </a:extLst>
          </p:cNvPr>
          <p:cNvSpPr txBox="1">
            <a:spLocks/>
          </p:cNvSpPr>
          <p:nvPr/>
        </p:nvSpPr>
        <p:spPr bwMode="auto">
          <a:xfrm>
            <a:off x="5262497" y="5944398"/>
            <a:ext cx="5511800" cy="63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>
              <a:buNone/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80% female </a:t>
            </a:r>
            <a:r>
              <a:rPr lang="fr-FR" sz="1600" dirty="0">
                <a:latin typeface="Ubuntu Light" panose="020B0304030602030204" pitchFamily="34" charset="0"/>
              </a:rPr>
              <a:t>PhD students</a:t>
            </a:r>
            <a:endParaRPr lang="fr-FR" sz="1600" b="1" dirty="0">
              <a:latin typeface="Ubuntu Light" panose="020B0304030602030204" pitchFamily="34" charset="0"/>
            </a:endParaRPr>
          </a:p>
        </p:txBody>
      </p:sp>
      <p:pic>
        <p:nvPicPr>
          <p:cNvPr id="24" name="Graphique 23" descr="Femme avec un remplissage uni">
            <a:extLst>
              <a:ext uri="{FF2B5EF4-FFF2-40B4-BE49-F238E27FC236}">
                <a16:creationId xmlns:a16="http://schemas.microsoft.com/office/drawing/2014/main" id="{AF00BA41-B76E-42AE-AB91-37133013A65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400585" y="4610515"/>
            <a:ext cx="297025" cy="297025"/>
          </a:xfrm>
          <a:prstGeom prst="rect">
            <a:avLst/>
          </a:prstGeom>
        </p:spPr>
      </p:pic>
      <p:pic>
        <p:nvPicPr>
          <p:cNvPr id="25" name="Graphique 24" descr="Femme avec un remplissage uni">
            <a:extLst>
              <a:ext uri="{FF2B5EF4-FFF2-40B4-BE49-F238E27FC236}">
                <a16:creationId xmlns:a16="http://schemas.microsoft.com/office/drawing/2014/main" id="{04305002-4943-4585-900F-D8038D8190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549097" y="4610514"/>
            <a:ext cx="297025" cy="297025"/>
          </a:xfrm>
          <a:prstGeom prst="rect">
            <a:avLst/>
          </a:prstGeom>
        </p:spPr>
      </p:pic>
      <p:pic>
        <p:nvPicPr>
          <p:cNvPr id="27" name="Graphique 26" descr="Femme avec un remplissage uni">
            <a:extLst>
              <a:ext uri="{FF2B5EF4-FFF2-40B4-BE49-F238E27FC236}">
                <a16:creationId xmlns:a16="http://schemas.microsoft.com/office/drawing/2014/main" id="{7E93631F-D521-4B90-889C-038D98B605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696890" y="4610515"/>
            <a:ext cx="297025" cy="297025"/>
          </a:xfrm>
          <a:prstGeom prst="rect">
            <a:avLst/>
          </a:prstGeom>
        </p:spPr>
      </p:pic>
      <p:pic>
        <p:nvPicPr>
          <p:cNvPr id="28" name="Graphique 27" descr="Femme avec un remplissage uni">
            <a:extLst>
              <a:ext uri="{FF2B5EF4-FFF2-40B4-BE49-F238E27FC236}">
                <a16:creationId xmlns:a16="http://schemas.microsoft.com/office/drawing/2014/main" id="{A71AE729-6246-405A-BB83-FECBCDF828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842692" y="4618010"/>
            <a:ext cx="297025" cy="297025"/>
          </a:xfrm>
          <a:prstGeom prst="rect">
            <a:avLst/>
          </a:prstGeom>
        </p:spPr>
      </p:pic>
      <p:pic>
        <p:nvPicPr>
          <p:cNvPr id="29" name="Graphique 28" descr="Femme avec un remplissage uni">
            <a:extLst>
              <a:ext uri="{FF2B5EF4-FFF2-40B4-BE49-F238E27FC236}">
                <a16:creationId xmlns:a16="http://schemas.microsoft.com/office/drawing/2014/main" id="{526F5F6D-7591-4849-AADC-3D12A8F6E0D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991204" y="4618009"/>
            <a:ext cx="297025" cy="297025"/>
          </a:xfrm>
          <a:prstGeom prst="rect">
            <a:avLst/>
          </a:prstGeom>
        </p:spPr>
      </p:pic>
      <p:pic>
        <p:nvPicPr>
          <p:cNvPr id="31" name="Graphique 30" descr="Femme avec un remplissage uni">
            <a:extLst>
              <a:ext uri="{FF2B5EF4-FFF2-40B4-BE49-F238E27FC236}">
                <a16:creationId xmlns:a16="http://schemas.microsoft.com/office/drawing/2014/main" id="{1E406F72-6A2B-4264-9B50-1F61BF01FC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139634" y="4618010"/>
            <a:ext cx="297025" cy="297025"/>
          </a:xfrm>
          <a:prstGeom prst="rect">
            <a:avLst/>
          </a:prstGeom>
        </p:spPr>
      </p:pic>
      <p:pic>
        <p:nvPicPr>
          <p:cNvPr id="32" name="Graphique 31" descr="Femme avec un remplissage uni">
            <a:extLst>
              <a:ext uri="{FF2B5EF4-FFF2-40B4-BE49-F238E27FC236}">
                <a16:creationId xmlns:a16="http://schemas.microsoft.com/office/drawing/2014/main" id="{E0250DF4-DFD1-49BF-BE76-1069E7CC99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285436" y="4625505"/>
            <a:ext cx="297025" cy="297025"/>
          </a:xfrm>
          <a:prstGeom prst="rect">
            <a:avLst/>
          </a:prstGeom>
        </p:spPr>
      </p:pic>
      <p:pic>
        <p:nvPicPr>
          <p:cNvPr id="33" name="Graphique 32" descr="Femme avec un remplissage uni">
            <a:extLst>
              <a:ext uri="{FF2B5EF4-FFF2-40B4-BE49-F238E27FC236}">
                <a16:creationId xmlns:a16="http://schemas.microsoft.com/office/drawing/2014/main" id="{D8434097-1CEC-4080-9CD6-65BA7E5EE8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433948" y="4625504"/>
            <a:ext cx="297025" cy="297025"/>
          </a:xfrm>
          <a:prstGeom prst="rect">
            <a:avLst/>
          </a:prstGeom>
        </p:spPr>
      </p:pic>
      <p:pic>
        <p:nvPicPr>
          <p:cNvPr id="35" name="Graphique 34" descr="Femme avec un remplissage uni">
            <a:extLst>
              <a:ext uri="{FF2B5EF4-FFF2-40B4-BE49-F238E27FC236}">
                <a16:creationId xmlns:a16="http://schemas.microsoft.com/office/drawing/2014/main" id="{9758B5BB-5F26-4BB7-A1C9-7CE3EC1E64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254063" y="4929011"/>
            <a:ext cx="297025" cy="297025"/>
          </a:xfrm>
          <a:prstGeom prst="rect">
            <a:avLst/>
          </a:prstGeom>
        </p:spPr>
      </p:pic>
      <p:pic>
        <p:nvPicPr>
          <p:cNvPr id="36" name="Graphique 35" descr="Femme avec un remplissage uni">
            <a:extLst>
              <a:ext uri="{FF2B5EF4-FFF2-40B4-BE49-F238E27FC236}">
                <a16:creationId xmlns:a16="http://schemas.microsoft.com/office/drawing/2014/main" id="{E1D0A5F9-D2B9-4B8B-BFD9-C7E1D0FEF5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399865" y="4936506"/>
            <a:ext cx="297025" cy="297025"/>
          </a:xfrm>
          <a:prstGeom prst="rect">
            <a:avLst/>
          </a:prstGeom>
        </p:spPr>
      </p:pic>
      <p:pic>
        <p:nvPicPr>
          <p:cNvPr id="37" name="Graphique 36" descr="Femme avec un remplissage uni">
            <a:extLst>
              <a:ext uri="{FF2B5EF4-FFF2-40B4-BE49-F238E27FC236}">
                <a16:creationId xmlns:a16="http://schemas.microsoft.com/office/drawing/2014/main" id="{D74D70E5-A1C8-4A72-BD8E-6EE8FC2225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548377" y="4936505"/>
            <a:ext cx="297025" cy="297025"/>
          </a:xfrm>
          <a:prstGeom prst="rect">
            <a:avLst/>
          </a:prstGeom>
        </p:spPr>
      </p:pic>
      <p:pic>
        <p:nvPicPr>
          <p:cNvPr id="39" name="Graphique 38" descr="Femme avec un remplissage uni">
            <a:extLst>
              <a:ext uri="{FF2B5EF4-FFF2-40B4-BE49-F238E27FC236}">
                <a16:creationId xmlns:a16="http://schemas.microsoft.com/office/drawing/2014/main" id="{29356642-F37C-4126-8E48-D74D73AD2F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692818" y="4936338"/>
            <a:ext cx="278298" cy="297025"/>
          </a:xfrm>
          <a:prstGeom prst="rect">
            <a:avLst/>
          </a:prstGeom>
        </p:spPr>
      </p:pic>
      <p:pic>
        <p:nvPicPr>
          <p:cNvPr id="40" name="Graphique 39" descr="Femme avec un remplissage uni">
            <a:extLst>
              <a:ext uri="{FF2B5EF4-FFF2-40B4-BE49-F238E27FC236}">
                <a16:creationId xmlns:a16="http://schemas.microsoft.com/office/drawing/2014/main" id="{B9F5AF63-3DA2-4693-A70D-54BFBD325A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838620" y="4943833"/>
            <a:ext cx="278298" cy="297025"/>
          </a:xfrm>
          <a:prstGeom prst="rect">
            <a:avLst/>
          </a:prstGeom>
        </p:spPr>
      </p:pic>
      <p:pic>
        <p:nvPicPr>
          <p:cNvPr id="41" name="Graphique 40" descr="Femme avec un remplissage uni">
            <a:extLst>
              <a:ext uri="{FF2B5EF4-FFF2-40B4-BE49-F238E27FC236}">
                <a16:creationId xmlns:a16="http://schemas.microsoft.com/office/drawing/2014/main" id="{5698A06C-7447-4A77-A8F9-C17CF5800A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987132" y="4943832"/>
            <a:ext cx="278298" cy="297025"/>
          </a:xfrm>
          <a:prstGeom prst="rect">
            <a:avLst/>
          </a:prstGeom>
        </p:spPr>
      </p:pic>
      <p:pic>
        <p:nvPicPr>
          <p:cNvPr id="44" name="Graphique 43" descr="Femme avec un remplissage uni">
            <a:extLst>
              <a:ext uri="{FF2B5EF4-FFF2-40B4-BE49-F238E27FC236}">
                <a16:creationId xmlns:a16="http://schemas.microsoft.com/office/drawing/2014/main" id="{4610DF05-BC7C-470F-A90C-1A5BDE94D2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119628" y="4943496"/>
            <a:ext cx="297025" cy="297025"/>
          </a:xfrm>
          <a:prstGeom prst="rect">
            <a:avLst/>
          </a:prstGeom>
        </p:spPr>
      </p:pic>
      <p:pic>
        <p:nvPicPr>
          <p:cNvPr id="45" name="Graphique 44" descr="Femme avec un remplissage uni">
            <a:extLst>
              <a:ext uri="{FF2B5EF4-FFF2-40B4-BE49-F238E27FC236}">
                <a16:creationId xmlns:a16="http://schemas.microsoft.com/office/drawing/2014/main" id="{0F111E3F-DCB2-407C-A84F-D399517222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265430" y="4950991"/>
            <a:ext cx="297025" cy="297025"/>
          </a:xfrm>
          <a:prstGeom prst="rect">
            <a:avLst/>
          </a:prstGeom>
        </p:spPr>
      </p:pic>
      <p:pic>
        <p:nvPicPr>
          <p:cNvPr id="46" name="Graphique 45" descr="Femme avec un remplissage uni">
            <a:extLst>
              <a:ext uri="{FF2B5EF4-FFF2-40B4-BE49-F238E27FC236}">
                <a16:creationId xmlns:a16="http://schemas.microsoft.com/office/drawing/2014/main" id="{B0314C56-CF44-4EBB-87FA-2DC8AC10FE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413942" y="4950990"/>
            <a:ext cx="297025" cy="297025"/>
          </a:xfrm>
          <a:prstGeom prst="rect">
            <a:avLst/>
          </a:prstGeom>
        </p:spPr>
      </p:pic>
      <p:pic>
        <p:nvPicPr>
          <p:cNvPr id="48" name="Graphique 47" descr="Femme avec un remplissage uni">
            <a:extLst>
              <a:ext uri="{FF2B5EF4-FFF2-40B4-BE49-F238E27FC236}">
                <a16:creationId xmlns:a16="http://schemas.microsoft.com/office/drawing/2014/main" id="{54760C1A-B962-4CA7-A517-6F115037EC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251353" y="5271946"/>
            <a:ext cx="297025" cy="297025"/>
          </a:xfrm>
          <a:prstGeom prst="rect">
            <a:avLst/>
          </a:prstGeom>
        </p:spPr>
      </p:pic>
      <p:pic>
        <p:nvPicPr>
          <p:cNvPr id="49" name="Graphique 48" descr="Femme avec un remplissage uni">
            <a:extLst>
              <a:ext uri="{FF2B5EF4-FFF2-40B4-BE49-F238E27FC236}">
                <a16:creationId xmlns:a16="http://schemas.microsoft.com/office/drawing/2014/main" id="{C3531B70-0F6C-40E5-A57B-648F78E2E8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397155" y="5279441"/>
            <a:ext cx="297025" cy="297025"/>
          </a:xfrm>
          <a:prstGeom prst="rect">
            <a:avLst/>
          </a:prstGeom>
        </p:spPr>
      </p:pic>
      <p:pic>
        <p:nvPicPr>
          <p:cNvPr id="50" name="Graphique 49" descr="Femme avec un remplissage uni">
            <a:extLst>
              <a:ext uri="{FF2B5EF4-FFF2-40B4-BE49-F238E27FC236}">
                <a16:creationId xmlns:a16="http://schemas.microsoft.com/office/drawing/2014/main" id="{FE6AFDED-74BB-452E-8ED7-91F3FB526A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545667" y="5279440"/>
            <a:ext cx="297025" cy="297025"/>
          </a:xfrm>
          <a:prstGeom prst="rect">
            <a:avLst/>
          </a:prstGeom>
        </p:spPr>
      </p:pic>
      <p:pic>
        <p:nvPicPr>
          <p:cNvPr id="60" name="Graphique 59" descr="Femme avec un remplissage uni">
            <a:extLst>
              <a:ext uri="{FF2B5EF4-FFF2-40B4-BE49-F238E27FC236}">
                <a16:creationId xmlns:a16="http://schemas.microsoft.com/office/drawing/2014/main" id="{7A491210-E110-4317-906D-43E523BAA1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691474" y="5280068"/>
            <a:ext cx="297025" cy="297025"/>
          </a:xfrm>
          <a:prstGeom prst="rect">
            <a:avLst/>
          </a:prstGeom>
        </p:spPr>
      </p:pic>
      <p:pic>
        <p:nvPicPr>
          <p:cNvPr id="61" name="Graphique 60" descr="Femme avec un remplissage uni">
            <a:extLst>
              <a:ext uri="{FF2B5EF4-FFF2-40B4-BE49-F238E27FC236}">
                <a16:creationId xmlns:a16="http://schemas.microsoft.com/office/drawing/2014/main" id="{31FB4A19-9C89-47E0-A67D-DB8A2C54726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837276" y="5287563"/>
            <a:ext cx="297025" cy="297025"/>
          </a:xfrm>
          <a:prstGeom prst="rect">
            <a:avLst/>
          </a:prstGeom>
        </p:spPr>
      </p:pic>
      <p:pic>
        <p:nvPicPr>
          <p:cNvPr id="62" name="Graphique 61" descr="Femme avec un remplissage uni">
            <a:extLst>
              <a:ext uri="{FF2B5EF4-FFF2-40B4-BE49-F238E27FC236}">
                <a16:creationId xmlns:a16="http://schemas.microsoft.com/office/drawing/2014/main" id="{EDE75283-2EE7-48F2-A2C0-DFC2FE5DC6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985788" y="5287562"/>
            <a:ext cx="297025" cy="297025"/>
          </a:xfrm>
          <a:prstGeom prst="rect">
            <a:avLst/>
          </a:prstGeom>
        </p:spPr>
      </p:pic>
      <p:pic>
        <p:nvPicPr>
          <p:cNvPr id="64" name="Graphique 63" descr="Femme avec un remplissage uni">
            <a:extLst>
              <a:ext uri="{FF2B5EF4-FFF2-40B4-BE49-F238E27FC236}">
                <a16:creationId xmlns:a16="http://schemas.microsoft.com/office/drawing/2014/main" id="{BABAF14A-714C-4B0D-A772-98F4F20FD6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122339" y="5289034"/>
            <a:ext cx="297025" cy="297025"/>
          </a:xfrm>
          <a:prstGeom prst="rect">
            <a:avLst/>
          </a:prstGeom>
        </p:spPr>
      </p:pic>
      <p:pic>
        <p:nvPicPr>
          <p:cNvPr id="65" name="Graphique 64" descr="Femme avec un remplissage uni">
            <a:extLst>
              <a:ext uri="{FF2B5EF4-FFF2-40B4-BE49-F238E27FC236}">
                <a16:creationId xmlns:a16="http://schemas.microsoft.com/office/drawing/2014/main" id="{8A969B4B-70C9-46E9-B389-1D8CD1662A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268141" y="5296529"/>
            <a:ext cx="297025" cy="297025"/>
          </a:xfrm>
          <a:prstGeom prst="rect">
            <a:avLst/>
          </a:prstGeom>
        </p:spPr>
      </p:pic>
      <p:pic>
        <p:nvPicPr>
          <p:cNvPr id="66" name="Graphique 65" descr="Femme avec un remplissage uni">
            <a:extLst>
              <a:ext uri="{FF2B5EF4-FFF2-40B4-BE49-F238E27FC236}">
                <a16:creationId xmlns:a16="http://schemas.microsoft.com/office/drawing/2014/main" id="{C32EA68D-7824-4D88-A09C-040878C6FD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416653" y="5296528"/>
            <a:ext cx="297025" cy="297025"/>
          </a:xfrm>
          <a:prstGeom prst="rect">
            <a:avLst/>
          </a:prstGeom>
        </p:spPr>
      </p:pic>
      <p:pic>
        <p:nvPicPr>
          <p:cNvPr id="67" name="Graphique 66" descr="Femme avec un remplissage uni">
            <a:extLst>
              <a:ext uri="{FF2B5EF4-FFF2-40B4-BE49-F238E27FC236}">
                <a16:creationId xmlns:a16="http://schemas.microsoft.com/office/drawing/2014/main" id="{17E1B174-F871-482B-B1A8-A9FE771924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586348" y="4631986"/>
            <a:ext cx="297025" cy="297025"/>
          </a:xfrm>
          <a:prstGeom prst="rect">
            <a:avLst/>
          </a:prstGeom>
        </p:spPr>
      </p:pic>
      <p:pic>
        <p:nvPicPr>
          <p:cNvPr id="68" name="Graphique 67" descr="Femme avec un remplissage uni">
            <a:extLst>
              <a:ext uri="{FF2B5EF4-FFF2-40B4-BE49-F238E27FC236}">
                <a16:creationId xmlns:a16="http://schemas.microsoft.com/office/drawing/2014/main" id="{F68BB92F-AADC-4D33-B7D6-AB0C3893E1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565166" y="4948177"/>
            <a:ext cx="297025" cy="297025"/>
          </a:xfrm>
          <a:prstGeom prst="rect">
            <a:avLst/>
          </a:prstGeom>
        </p:spPr>
      </p:pic>
      <p:pic>
        <p:nvPicPr>
          <p:cNvPr id="69" name="Graphique 68" descr="Femme avec un remplissage uni">
            <a:extLst>
              <a:ext uri="{FF2B5EF4-FFF2-40B4-BE49-F238E27FC236}">
                <a16:creationId xmlns:a16="http://schemas.microsoft.com/office/drawing/2014/main" id="{5025A7B8-763C-4849-A94D-42AC814F4B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564980" y="5286600"/>
            <a:ext cx="297025" cy="297025"/>
          </a:xfrm>
          <a:prstGeom prst="rect">
            <a:avLst/>
          </a:prstGeom>
        </p:spPr>
      </p:pic>
      <p:pic>
        <p:nvPicPr>
          <p:cNvPr id="70" name="Graphique 69" descr="Femme avec un remplissage uni">
            <a:extLst>
              <a:ext uri="{FF2B5EF4-FFF2-40B4-BE49-F238E27FC236}">
                <a16:creationId xmlns:a16="http://schemas.microsoft.com/office/drawing/2014/main" id="{069A97B7-4F8E-45AE-A52A-1C43EEC463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244863" y="5580616"/>
            <a:ext cx="297025" cy="297025"/>
          </a:xfrm>
          <a:prstGeom prst="rect">
            <a:avLst/>
          </a:prstGeom>
        </p:spPr>
      </p:pic>
      <p:pic>
        <p:nvPicPr>
          <p:cNvPr id="71" name="Graphique 70" descr="Femme avec un remplissage uni">
            <a:extLst>
              <a:ext uri="{FF2B5EF4-FFF2-40B4-BE49-F238E27FC236}">
                <a16:creationId xmlns:a16="http://schemas.microsoft.com/office/drawing/2014/main" id="{E2B595A5-3C96-4130-AF36-A3D16600C8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390665" y="5588111"/>
            <a:ext cx="297025" cy="297025"/>
          </a:xfrm>
          <a:prstGeom prst="rect">
            <a:avLst/>
          </a:prstGeom>
        </p:spPr>
      </p:pic>
      <p:pic>
        <p:nvPicPr>
          <p:cNvPr id="72" name="Graphique 71" descr="Femme avec un remplissage uni">
            <a:extLst>
              <a:ext uri="{FF2B5EF4-FFF2-40B4-BE49-F238E27FC236}">
                <a16:creationId xmlns:a16="http://schemas.microsoft.com/office/drawing/2014/main" id="{5B4677D8-2F8C-4E08-AF24-F3E5A4D1907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539177" y="5588110"/>
            <a:ext cx="297025" cy="297025"/>
          </a:xfrm>
          <a:prstGeom prst="rect">
            <a:avLst/>
          </a:prstGeom>
        </p:spPr>
      </p:pic>
      <p:pic>
        <p:nvPicPr>
          <p:cNvPr id="73" name="Graphique 72" descr="Femme avec un remplissage uni">
            <a:extLst>
              <a:ext uri="{FF2B5EF4-FFF2-40B4-BE49-F238E27FC236}">
                <a16:creationId xmlns:a16="http://schemas.microsoft.com/office/drawing/2014/main" id="{FAEF84BD-0DC0-4F01-9E9B-2772CA4DA9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684984" y="5588738"/>
            <a:ext cx="297025" cy="297025"/>
          </a:xfrm>
          <a:prstGeom prst="rect">
            <a:avLst/>
          </a:prstGeom>
        </p:spPr>
      </p:pic>
      <p:pic>
        <p:nvPicPr>
          <p:cNvPr id="74" name="Graphique 73" descr="Femme avec un remplissage uni">
            <a:extLst>
              <a:ext uri="{FF2B5EF4-FFF2-40B4-BE49-F238E27FC236}">
                <a16:creationId xmlns:a16="http://schemas.microsoft.com/office/drawing/2014/main" id="{25872C37-253F-496F-ABEC-B1806F2C55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830786" y="5596233"/>
            <a:ext cx="297025" cy="297025"/>
          </a:xfrm>
          <a:prstGeom prst="rect">
            <a:avLst/>
          </a:prstGeom>
        </p:spPr>
      </p:pic>
      <p:pic>
        <p:nvPicPr>
          <p:cNvPr id="75" name="Graphique 74" descr="Femme avec un remplissage uni">
            <a:extLst>
              <a:ext uri="{FF2B5EF4-FFF2-40B4-BE49-F238E27FC236}">
                <a16:creationId xmlns:a16="http://schemas.microsoft.com/office/drawing/2014/main" id="{CE84593C-E413-4D7A-9986-A14A893854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7979298" y="5596232"/>
            <a:ext cx="297025" cy="297025"/>
          </a:xfrm>
          <a:prstGeom prst="rect">
            <a:avLst/>
          </a:prstGeom>
        </p:spPr>
      </p:pic>
      <p:pic>
        <p:nvPicPr>
          <p:cNvPr id="76" name="Graphique 75" descr="Femme avec un remplissage uni">
            <a:extLst>
              <a:ext uri="{FF2B5EF4-FFF2-40B4-BE49-F238E27FC236}">
                <a16:creationId xmlns:a16="http://schemas.microsoft.com/office/drawing/2014/main" id="{6D0C24A9-3390-41A8-87E8-AF296507CA3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115849" y="5597704"/>
            <a:ext cx="297025" cy="297025"/>
          </a:xfrm>
          <a:prstGeom prst="rect">
            <a:avLst/>
          </a:prstGeom>
        </p:spPr>
      </p:pic>
      <p:pic>
        <p:nvPicPr>
          <p:cNvPr id="77" name="Graphique 76" descr="Femme avec un remplissage uni">
            <a:extLst>
              <a:ext uri="{FF2B5EF4-FFF2-40B4-BE49-F238E27FC236}">
                <a16:creationId xmlns:a16="http://schemas.microsoft.com/office/drawing/2014/main" id="{F882F773-5014-4CA6-B8EF-98A8AD811C2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261651" y="5605199"/>
            <a:ext cx="297025" cy="297025"/>
          </a:xfrm>
          <a:prstGeom prst="rect">
            <a:avLst/>
          </a:prstGeom>
        </p:spPr>
      </p:pic>
      <p:pic>
        <p:nvPicPr>
          <p:cNvPr id="78" name="Graphique 77" descr="Femme avec un remplissage uni">
            <a:extLst>
              <a:ext uri="{FF2B5EF4-FFF2-40B4-BE49-F238E27FC236}">
                <a16:creationId xmlns:a16="http://schemas.microsoft.com/office/drawing/2014/main" id="{3095A651-0691-4567-B6FD-FBDBAA1417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 bwMode="auto">
          <a:xfrm>
            <a:off x="8410163" y="5605198"/>
            <a:ext cx="297025" cy="297025"/>
          </a:xfrm>
          <a:prstGeom prst="rect">
            <a:avLst/>
          </a:prstGeom>
        </p:spPr>
      </p:pic>
      <p:pic>
        <p:nvPicPr>
          <p:cNvPr id="80" name="Graphique 79" descr="Homme avec un remplissage uni">
            <a:extLst>
              <a:ext uri="{FF2B5EF4-FFF2-40B4-BE49-F238E27FC236}">
                <a16:creationId xmlns:a16="http://schemas.microsoft.com/office/drawing/2014/main" id="{C551835E-45F0-4444-AA35-A8624437FB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028634" y="4607874"/>
            <a:ext cx="297026" cy="297026"/>
          </a:xfrm>
          <a:prstGeom prst="rect">
            <a:avLst/>
          </a:prstGeom>
        </p:spPr>
      </p:pic>
      <p:pic>
        <p:nvPicPr>
          <p:cNvPr id="81" name="Graphique 80" descr="Homme avec un remplissage uni">
            <a:extLst>
              <a:ext uri="{FF2B5EF4-FFF2-40B4-BE49-F238E27FC236}">
                <a16:creationId xmlns:a16="http://schemas.microsoft.com/office/drawing/2014/main" id="{D2C2A8FF-474B-4971-AF4C-388A268EF0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173708" y="4608241"/>
            <a:ext cx="297026" cy="297026"/>
          </a:xfrm>
          <a:prstGeom prst="rect">
            <a:avLst/>
          </a:prstGeom>
        </p:spPr>
      </p:pic>
      <p:pic>
        <p:nvPicPr>
          <p:cNvPr id="82" name="Graphique 81" descr="Homme avec un remplissage uni">
            <a:extLst>
              <a:ext uri="{FF2B5EF4-FFF2-40B4-BE49-F238E27FC236}">
                <a16:creationId xmlns:a16="http://schemas.microsoft.com/office/drawing/2014/main" id="{ECFB58EA-FF7B-4A18-888B-E884CA4995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319517" y="4605602"/>
            <a:ext cx="297026" cy="297026"/>
          </a:xfrm>
          <a:prstGeom prst="rect">
            <a:avLst/>
          </a:prstGeom>
        </p:spPr>
      </p:pic>
      <p:pic>
        <p:nvPicPr>
          <p:cNvPr id="83" name="Graphique 82" descr="Homme avec un remplissage uni">
            <a:extLst>
              <a:ext uri="{FF2B5EF4-FFF2-40B4-BE49-F238E27FC236}">
                <a16:creationId xmlns:a16="http://schemas.microsoft.com/office/drawing/2014/main" id="{72644EDB-66D5-4F67-BBF5-DA83B1C9101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461887" y="4605659"/>
            <a:ext cx="297026" cy="297026"/>
          </a:xfrm>
          <a:prstGeom prst="rect">
            <a:avLst/>
          </a:prstGeom>
        </p:spPr>
      </p:pic>
      <p:pic>
        <p:nvPicPr>
          <p:cNvPr id="84" name="Graphique 83" descr="Homme avec un remplissage uni">
            <a:extLst>
              <a:ext uri="{FF2B5EF4-FFF2-40B4-BE49-F238E27FC236}">
                <a16:creationId xmlns:a16="http://schemas.microsoft.com/office/drawing/2014/main" id="{6365971E-6CC6-4E2D-BA3D-35E9EF15A4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607696" y="4603020"/>
            <a:ext cx="297026" cy="297026"/>
          </a:xfrm>
          <a:prstGeom prst="rect">
            <a:avLst/>
          </a:prstGeom>
        </p:spPr>
      </p:pic>
      <p:pic>
        <p:nvPicPr>
          <p:cNvPr id="85" name="Graphique 84" descr="Homme avec un remplissage uni">
            <a:extLst>
              <a:ext uri="{FF2B5EF4-FFF2-40B4-BE49-F238E27FC236}">
                <a16:creationId xmlns:a16="http://schemas.microsoft.com/office/drawing/2014/main" id="{CADEC72D-AC9E-4DE5-BC71-DFF317C9FC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752770" y="4603387"/>
            <a:ext cx="297026" cy="297026"/>
          </a:xfrm>
          <a:prstGeom prst="rect">
            <a:avLst/>
          </a:prstGeom>
        </p:spPr>
      </p:pic>
      <p:pic>
        <p:nvPicPr>
          <p:cNvPr id="86" name="Graphique 85" descr="Homme avec un remplissage uni">
            <a:extLst>
              <a:ext uri="{FF2B5EF4-FFF2-40B4-BE49-F238E27FC236}">
                <a16:creationId xmlns:a16="http://schemas.microsoft.com/office/drawing/2014/main" id="{151E0AB9-FF4E-414B-8624-87772B8278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0898579" y="4600748"/>
            <a:ext cx="297026" cy="297026"/>
          </a:xfrm>
          <a:prstGeom prst="rect">
            <a:avLst/>
          </a:prstGeom>
        </p:spPr>
      </p:pic>
      <p:pic>
        <p:nvPicPr>
          <p:cNvPr id="87" name="Graphique 86" descr="Homme avec un remplissage uni">
            <a:extLst>
              <a:ext uri="{FF2B5EF4-FFF2-40B4-BE49-F238E27FC236}">
                <a16:creationId xmlns:a16="http://schemas.microsoft.com/office/drawing/2014/main" id="{AA49728E-8F11-424D-BB75-A29FD50817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1040285" y="4600748"/>
            <a:ext cx="297026" cy="297026"/>
          </a:xfrm>
          <a:prstGeom prst="rect">
            <a:avLst/>
          </a:prstGeom>
        </p:spPr>
      </p:pic>
      <p:pic>
        <p:nvPicPr>
          <p:cNvPr id="88" name="Graphique 87" descr="Homme avec un remplissage uni">
            <a:extLst>
              <a:ext uri="{FF2B5EF4-FFF2-40B4-BE49-F238E27FC236}">
                <a16:creationId xmlns:a16="http://schemas.microsoft.com/office/drawing/2014/main" id="{ACC2623E-8747-47AF-8F57-022A5F6BE7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 bwMode="auto">
          <a:xfrm>
            <a:off x="11186094" y="4598109"/>
            <a:ext cx="297026" cy="297026"/>
          </a:xfrm>
          <a:prstGeom prst="rect">
            <a:avLst/>
          </a:prstGeom>
        </p:spPr>
      </p:pic>
      <p:sp>
        <p:nvSpPr>
          <p:cNvPr id="91" name="Espace réservé du contenu 2">
            <a:extLst>
              <a:ext uri="{FF2B5EF4-FFF2-40B4-BE49-F238E27FC236}">
                <a16:creationId xmlns:a16="http://schemas.microsoft.com/office/drawing/2014/main" id="{F78E281B-C3B1-4035-8D26-2DD70B5E8D59}"/>
              </a:ext>
            </a:extLst>
          </p:cNvPr>
          <p:cNvSpPr txBox="1">
            <a:spLocks/>
          </p:cNvSpPr>
          <p:nvPr/>
        </p:nvSpPr>
        <p:spPr bwMode="auto">
          <a:xfrm>
            <a:off x="8142679" y="5960167"/>
            <a:ext cx="5511800" cy="624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3" indent="0">
              <a:buNone/>
              <a:defRPr/>
            </a:pPr>
            <a:r>
              <a:rPr lang="fr-FR" sz="2800" b="1" dirty="0">
                <a:solidFill>
                  <a:srgbClr val="767171"/>
                </a:solidFill>
                <a:latin typeface="Ubuntu Condensed" panose="020B0506030602030204" pitchFamily="34" charset="0"/>
              </a:rPr>
              <a:t>10% male </a:t>
            </a:r>
            <a:r>
              <a:rPr lang="fr-FR" sz="1600" dirty="0">
                <a:latin typeface="Ubuntu Light" panose="020B0304030602030204" pitchFamily="34" charset="0"/>
              </a:rPr>
              <a:t>PhD students</a:t>
            </a:r>
            <a:endParaRPr lang="fr-FR" sz="1600" b="1" dirty="0">
              <a:latin typeface="Ubuntu Light" panose="020B03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593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7" y="1984085"/>
            <a:ext cx="11182836" cy="419287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400" b="1" dirty="0">
                <a:hlinkClick r:id="rId3"/>
              </a:rPr>
              <a:t>Vocational training </a:t>
            </a:r>
            <a:endParaRPr lang="fr-FR" sz="2400" b="1" dirty="0"/>
          </a:p>
          <a:p>
            <a:pPr marL="0" indent="0">
              <a:buNone/>
              <a:defRPr/>
            </a:pPr>
            <a:endParaRPr lang="fr-FR" sz="2400" b="1" dirty="0"/>
          </a:p>
          <a:p>
            <a:pPr lvl="1">
              <a:defRPr/>
            </a:pPr>
            <a:r>
              <a:rPr lang="fr-FR" dirty="0">
                <a:latin typeface="Ubuntu Light" panose="020B0304030602030204" pitchFamily="34" charset="0"/>
                <a:ea typeface="Verdana"/>
              </a:rPr>
              <a:t>For lifelong learning</a:t>
            </a:r>
          </a:p>
          <a:p>
            <a:pPr lvl="1">
              <a:defRPr/>
            </a:pPr>
            <a:r>
              <a:rPr lang="fr-FR" dirty="0">
                <a:latin typeface="Ubuntu Light" panose="020B0304030602030204" pitchFamily="34" charset="0"/>
                <a:ea typeface="Verdana"/>
              </a:rPr>
              <a:t>3 University </a:t>
            </a:r>
            <a:r>
              <a:rPr lang="fr-FR" dirty="0" err="1">
                <a:latin typeface="Ubuntu Light" panose="020B0304030602030204" pitchFamily="34" charset="0"/>
                <a:ea typeface="Verdana"/>
              </a:rPr>
              <a:t>Diplomas</a:t>
            </a:r>
            <a:r>
              <a:rPr lang="fr-FR" dirty="0">
                <a:latin typeface="Ubuntu Light" panose="020B0304030602030204" pitchFamily="34" charset="0"/>
                <a:ea typeface="Verdana"/>
              </a:rPr>
              <a:t> (UD) </a:t>
            </a:r>
          </a:p>
          <a:p>
            <a:pPr lvl="1">
              <a:defRPr/>
            </a:pPr>
            <a:r>
              <a:rPr lang="fr-FR" dirty="0">
                <a:latin typeface="Ubuntu Light" panose="020B0304030602030204" pitchFamily="34" charset="0"/>
                <a:ea typeface="Verdana"/>
              </a:rPr>
              <a:t>Qualification courses</a:t>
            </a:r>
          </a:p>
          <a:p>
            <a:pPr lvl="1">
              <a:defRPr/>
            </a:pPr>
            <a:r>
              <a:rPr lang="fr-FR" dirty="0">
                <a:latin typeface="Ubuntu Light" panose="020B0304030602030204" pitchFamily="34" charset="0"/>
                <a:ea typeface="Verdana"/>
              </a:rPr>
              <a:t> 15 modules of 20 to 40 hours</a:t>
            </a:r>
          </a:p>
          <a:p>
            <a:pPr lvl="1">
              <a:defRPr/>
            </a:pPr>
            <a:r>
              <a:rPr lang="fr-FR" dirty="0">
                <a:latin typeface="Ubuntu Light" panose="020B0304030602030204" pitchFamily="34" charset="0"/>
                <a:ea typeface="Verdana"/>
              </a:rPr>
              <a:t>Tailor-made on-site training</a:t>
            </a:r>
          </a:p>
          <a:p>
            <a:pPr marL="457200" lvl="1" indent="0">
              <a:buNone/>
              <a:defRPr/>
            </a:pPr>
            <a:endParaRPr lang="fr-FR" sz="2000" dirty="0"/>
          </a:p>
        </p:txBody>
      </p:sp>
      <p:pic>
        <p:nvPicPr>
          <p:cNvPr id="2" name="Graphique 16">
            <a:hlinkClick r:id="rId3"/>
            <a:extLst>
              <a:ext uri="{FF2B5EF4-FFF2-40B4-BE49-F238E27FC236}">
                <a16:creationId xmlns:a16="http://schemas.microsoft.com/office/drawing/2014/main" id="{73663B50-1E30-79AB-BAF8-8F71947345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4360730" y="2199755"/>
            <a:ext cx="398757" cy="318782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9F4DD7CB-1377-FF45-FD3D-EA7D38167AC3}"/>
              </a:ext>
            </a:extLst>
          </p:cNvPr>
          <p:cNvGrpSpPr/>
          <p:nvPr/>
        </p:nvGrpSpPr>
        <p:grpSpPr>
          <a:xfrm>
            <a:off x="7218947" y="681037"/>
            <a:ext cx="3949270" cy="3317864"/>
            <a:chOff x="4257840" y="1619888"/>
            <a:chExt cx="3911428" cy="3495841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F271CB34-68C9-E1A9-4F26-3E1E41FA75DE}"/>
                </a:ext>
              </a:extLst>
            </p:cNvPr>
            <p:cNvSpPr txBox="1"/>
            <p:nvPr/>
          </p:nvSpPr>
          <p:spPr>
            <a:xfrm>
              <a:off x="4257840" y="1619888"/>
              <a:ext cx="3911428" cy="738664"/>
            </a:xfrm>
            <a:prstGeom prst="rect">
              <a:avLst/>
            </a:prstGeom>
            <a:noFill/>
            <a:scene3d>
              <a:camera prst="orthographicFront"/>
              <a:lightRig rig="threePt" dir="t">
                <a:rot lat="0" lon="0" rev="0"/>
              </a:lightRig>
            </a:scene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rgbClr val="C00000"/>
                  </a:solidFill>
                  <a:latin typeface="+mn-lt"/>
                </a:rPr>
                <a:t>DU in Clinical Neuropsychology</a:t>
              </a:r>
            </a:p>
            <a:p>
              <a:pPr algn="ctr">
                <a:defRPr/>
              </a:pPr>
              <a:r>
                <a:rPr lang="fr-FR" sz="1400" b="1" dirty="0">
                  <a:solidFill>
                    <a:srgbClr val="FF7D7D"/>
                  </a:solidFill>
                </a:rPr>
                <a:t>&amp; FC qualification modules</a:t>
              </a:r>
            </a:p>
            <a:p>
              <a:pPr algn="ctr">
                <a:defRPr/>
              </a:pPr>
              <a:endParaRPr lang="fr-FR" sz="1400" b="1" dirty="0">
                <a:solidFill>
                  <a:srgbClr val="C00000"/>
                </a:solidFill>
                <a:latin typeface="+mn-lt"/>
              </a:endParaRP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6F3051C-BB3C-AFBF-ED15-20CC35B1146E}"/>
                </a:ext>
              </a:extLst>
            </p:cNvPr>
            <p:cNvGrpSpPr/>
            <p:nvPr/>
          </p:nvGrpSpPr>
          <p:grpSpPr>
            <a:xfrm>
              <a:off x="5281696" y="2163309"/>
              <a:ext cx="1954340" cy="2952420"/>
              <a:chOff x="7520677" y="2311917"/>
              <a:chExt cx="1954340" cy="2952420"/>
            </a:xfrm>
          </p:grpSpPr>
          <p:sp>
            <p:nvSpPr>
              <p:cNvPr id="8" name="Hexagone 7">
                <a:extLst>
                  <a:ext uri="{FF2B5EF4-FFF2-40B4-BE49-F238E27FC236}">
                    <a16:creationId xmlns:a16="http://schemas.microsoft.com/office/drawing/2014/main" id="{566A9F84-E001-2C97-A4A9-E879814A10D3}"/>
                  </a:ext>
                </a:extLst>
              </p:cNvPr>
              <p:cNvSpPr/>
              <p:nvPr/>
            </p:nvSpPr>
            <p:spPr>
              <a:xfrm rot="5400000">
                <a:off x="8133379" y="2351104"/>
                <a:ext cx="728514" cy="650139"/>
              </a:xfrm>
              <a:prstGeom prst="hexagon">
                <a:avLst/>
              </a:prstGeom>
              <a:solidFill>
                <a:srgbClr val="C00000">
                  <a:alpha val="65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MNPP</a:t>
                </a:r>
              </a:p>
            </p:txBody>
          </p:sp>
          <p:sp>
            <p:nvSpPr>
              <p:cNvPr id="10" name="Hexagone 9">
                <a:extLst>
                  <a:ext uri="{FF2B5EF4-FFF2-40B4-BE49-F238E27FC236}">
                    <a16:creationId xmlns:a16="http://schemas.microsoft.com/office/drawing/2014/main" id="{0EB39B36-1472-D19D-B24A-5346387EDB0A}"/>
                  </a:ext>
                </a:extLst>
              </p:cNvPr>
              <p:cNvSpPr/>
              <p:nvPr/>
            </p:nvSpPr>
            <p:spPr>
              <a:xfrm rot="5400000">
                <a:off x="7807521" y="2907539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BNE1</a:t>
                </a:r>
              </a:p>
            </p:txBody>
          </p:sp>
          <p:sp>
            <p:nvSpPr>
              <p:cNvPr id="11" name="Hexagone 10">
                <a:extLst>
                  <a:ext uri="{FF2B5EF4-FFF2-40B4-BE49-F238E27FC236}">
                    <a16:creationId xmlns:a16="http://schemas.microsoft.com/office/drawing/2014/main" id="{669B8F26-48B5-6730-D000-E51378711184}"/>
                  </a:ext>
                </a:extLst>
              </p:cNvPr>
              <p:cNvSpPr/>
              <p:nvPr/>
            </p:nvSpPr>
            <p:spPr>
              <a:xfrm rot="5400000">
                <a:off x="8457525" y="2907539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BNE2</a:t>
                </a:r>
              </a:p>
            </p:txBody>
          </p:sp>
          <p:sp>
            <p:nvSpPr>
              <p:cNvPr id="12" name="Hexagone 11">
                <a:extLst>
                  <a:ext uri="{FF2B5EF4-FFF2-40B4-BE49-F238E27FC236}">
                    <a16:creationId xmlns:a16="http://schemas.microsoft.com/office/drawing/2014/main" id="{567AB142-FE1C-0A87-9331-A7263260A8E9}"/>
                  </a:ext>
                </a:extLst>
              </p:cNvPr>
              <p:cNvSpPr/>
              <p:nvPr/>
            </p:nvSpPr>
            <p:spPr>
              <a:xfrm rot="5400000">
                <a:off x="7481490" y="3466317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TNTA</a:t>
                </a:r>
              </a:p>
            </p:txBody>
          </p:sp>
          <p:sp>
            <p:nvSpPr>
              <p:cNvPr id="13" name="Hexagone 12">
                <a:extLst>
                  <a:ext uri="{FF2B5EF4-FFF2-40B4-BE49-F238E27FC236}">
                    <a16:creationId xmlns:a16="http://schemas.microsoft.com/office/drawing/2014/main" id="{F7C1AC45-3BD3-DBA9-32F3-5FDA42647510}"/>
                  </a:ext>
                </a:extLst>
              </p:cNvPr>
              <p:cNvSpPr/>
              <p:nvPr/>
            </p:nvSpPr>
            <p:spPr>
              <a:xfrm rot="5400000">
                <a:off x="8133379" y="3466317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TSD</a:t>
                </a:r>
              </a:p>
            </p:txBody>
          </p:sp>
          <p:sp>
            <p:nvSpPr>
              <p:cNvPr id="14" name="Hexagone 13">
                <a:extLst>
                  <a:ext uri="{FF2B5EF4-FFF2-40B4-BE49-F238E27FC236}">
                    <a16:creationId xmlns:a16="http://schemas.microsoft.com/office/drawing/2014/main" id="{E951C803-3B62-6142-0605-8C4282DF6D90}"/>
                  </a:ext>
                </a:extLst>
              </p:cNvPr>
              <p:cNvSpPr/>
              <p:nvPr/>
            </p:nvSpPr>
            <p:spPr>
              <a:xfrm rot="5400000">
                <a:off x="8785691" y="3466317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AA</a:t>
                </a:r>
              </a:p>
            </p:txBody>
          </p:sp>
          <p:sp>
            <p:nvSpPr>
              <p:cNvPr id="15" name="Hexagone 14">
                <a:extLst>
                  <a:ext uri="{FF2B5EF4-FFF2-40B4-BE49-F238E27FC236}">
                    <a16:creationId xmlns:a16="http://schemas.microsoft.com/office/drawing/2014/main" id="{F9254897-39EE-09DC-1E6A-319668B5548A}"/>
                  </a:ext>
                </a:extLst>
              </p:cNvPr>
              <p:cNvSpPr/>
              <p:nvPr/>
            </p:nvSpPr>
            <p:spPr>
              <a:xfrm rot="5400000">
                <a:off x="7807522" y="4024204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TCC1</a:t>
                </a:r>
              </a:p>
            </p:txBody>
          </p:sp>
          <p:sp>
            <p:nvSpPr>
              <p:cNvPr id="16" name="Hexagone 15">
                <a:extLst>
                  <a:ext uri="{FF2B5EF4-FFF2-40B4-BE49-F238E27FC236}">
                    <a16:creationId xmlns:a16="http://schemas.microsoft.com/office/drawing/2014/main" id="{E52E84B2-F771-BAFC-35D1-0A3CCE68E73D}"/>
                  </a:ext>
                </a:extLst>
              </p:cNvPr>
              <p:cNvSpPr/>
              <p:nvPr/>
            </p:nvSpPr>
            <p:spPr>
              <a:xfrm rot="5400000">
                <a:off x="8457269" y="4024204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TCC2</a:t>
                </a:r>
              </a:p>
            </p:txBody>
          </p:sp>
          <p:sp>
            <p:nvSpPr>
              <p:cNvPr id="17" name="Hexagone 16">
                <a:extLst>
                  <a:ext uri="{FF2B5EF4-FFF2-40B4-BE49-F238E27FC236}">
                    <a16:creationId xmlns:a16="http://schemas.microsoft.com/office/drawing/2014/main" id="{A4575AD7-EAA6-463D-0D0D-49BC870ED67B}"/>
                  </a:ext>
                </a:extLst>
              </p:cNvPr>
              <p:cNvSpPr/>
              <p:nvPr/>
            </p:nvSpPr>
            <p:spPr>
              <a:xfrm rot="5400000">
                <a:off x="7487540" y="4575010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IMAC</a:t>
                </a:r>
              </a:p>
            </p:txBody>
          </p:sp>
          <p:sp>
            <p:nvSpPr>
              <p:cNvPr id="18" name="Hexagone 17">
                <a:extLst>
                  <a:ext uri="{FF2B5EF4-FFF2-40B4-BE49-F238E27FC236}">
                    <a16:creationId xmlns:a16="http://schemas.microsoft.com/office/drawing/2014/main" id="{6C7B6BEA-0D25-65D4-3979-75FEEBF6C0CF}"/>
                  </a:ext>
                </a:extLst>
              </p:cNvPr>
              <p:cNvSpPr/>
              <p:nvPr/>
            </p:nvSpPr>
            <p:spPr>
              <a:xfrm rot="5400000">
                <a:off x="8133379" y="4575010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MISICO</a:t>
                </a:r>
              </a:p>
            </p:txBody>
          </p:sp>
          <p:sp>
            <p:nvSpPr>
              <p:cNvPr id="19" name="Hexagone 18">
                <a:extLst>
                  <a:ext uri="{FF2B5EF4-FFF2-40B4-BE49-F238E27FC236}">
                    <a16:creationId xmlns:a16="http://schemas.microsoft.com/office/drawing/2014/main" id="{0342C42D-700D-4832-99BC-695041693BB2}"/>
                  </a:ext>
                </a:extLst>
              </p:cNvPr>
              <p:cNvSpPr/>
              <p:nvPr/>
            </p:nvSpPr>
            <p:spPr>
              <a:xfrm rot="5400000">
                <a:off x="8777251" y="4575010"/>
                <a:ext cx="728514" cy="650139"/>
              </a:xfrm>
              <a:prstGeom prst="hexagon">
                <a:avLst/>
              </a:prstGeom>
              <a:solidFill>
                <a:srgbClr val="C00000">
                  <a:alpha val="5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AA</a:t>
                </a:r>
              </a:p>
            </p:txBody>
          </p:sp>
        </p:grp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9CD2C729-B11A-C331-2477-F82C559664B5}"/>
              </a:ext>
            </a:extLst>
          </p:cNvPr>
          <p:cNvGrpSpPr/>
          <p:nvPr/>
        </p:nvGrpSpPr>
        <p:grpSpPr>
          <a:xfrm>
            <a:off x="6176076" y="3653188"/>
            <a:ext cx="2065468" cy="3119945"/>
            <a:chOff x="7258466" y="1804376"/>
            <a:chExt cx="2065468" cy="3119945"/>
          </a:xfrm>
          <a:solidFill>
            <a:srgbClr val="FFC000"/>
          </a:solidFill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C0E499E-EF32-701C-B095-DFF06013BCC0}"/>
                </a:ext>
              </a:extLst>
            </p:cNvPr>
            <p:cNvSpPr txBox="1"/>
            <p:nvPr/>
          </p:nvSpPr>
          <p:spPr>
            <a:xfrm>
              <a:off x="7775781" y="1804376"/>
              <a:ext cx="8635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rgbClr val="FFC000"/>
                  </a:solidFill>
                </a:rPr>
                <a:t>IPSE Diploma </a:t>
              </a:r>
              <a:endParaRPr lang="fr-FR" sz="1400" b="1" i="1" dirty="0">
                <a:solidFill>
                  <a:srgbClr val="FFC000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599F9532-D951-0303-E6A0-319825F734A3}"/>
                </a:ext>
              </a:extLst>
            </p:cNvPr>
            <p:cNvSpPr txBox="1"/>
            <p:nvPr/>
          </p:nvSpPr>
          <p:spPr>
            <a:xfrm>
              <a:off x="7258466" y="4062547"/>
              <a:ext cx="2065468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000" b="1" i="1" dirty="0">
                  <a:solidFill>
                    <a:srgbClr val="FFC000"/>
                  </a:solidFill>
                </a:rPr>
                <a:t>Psychosocial and Environmental Interventions for the Support of People with Alzheimer’s Disease and Related Disorders</a:t>
              </a:r>
            </a:p>
          </p:txBody>
        </p: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2FD8CF03-6BBF-318C-E92E-5EE4593A3D75}"/>
                </a:ext>
              </a:extLst>
            </p:cNvPr>
            <p:cNvGrpSpPr/>
            <p:nvPr/>
          </p:nvGrpSpPr>
          <p:grpSpPr>
            <a:xfrm>
              <a:off x="7590628" y="2163309"/>
              <a:ext cx="1296171" cy="1842350"/>
              <a:chOff x="7495216" y="2026380"/>
              <a:chExt cx="1296171" cy="1842350"/>
            </a:xfrm>
            <a:grpFill/>
          </p:grpSpPr>
          <p:sp>
            <p:nvSpPr>
              <p:cNvPr id="24" name="Hexagone 23">
                <a:extLst>
                  <a:ext uri="{FF2B5EF4-FFF2-40B4-BE49-F238E27FC236}">
                    <a16:creationId xmlns:a16="http://schemas.microsoft.com/office/drawing/2014/main" id="{79323736-CFDA-A043-B5C4-EE150F38BF37}"/>
                  </a:ext>
                </a:extLst>
              </p:cNvPr>
              <p:cNvSpPr/>
              <p:nvPr/>
            </p:nvSpPr>
            <p:spPr>
              <a:xfrm rot="5400000">
                <a:off x="7779044" y="2065567"/>
                <a:ext cx="728514" cy="650139"/>
              </a:xfrm>
              <a:prstGeom prst="hexag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MND</a:t>
                </a:r>
              </a:p>
            </p:txBody>
          </p:sp>
          <p:grpSp>
            <p:nvGrpSpPr>
              <p:cNvPr id="25" name="Groupe 24">
                <a:extLst>
                  <a:ext uri="{FF2B5EF4-FFF2-40B4-BE49-F238E27FC236}">
                    <a16:creationId xmlns:a16="http://schemas.microsoft.com/office/drawing/2014/main" id="{85E6F230-2C02-5C84-7703-B45122FF06D2}"/>
                  </a:ext>
                </a:extLst>
              </p:cNvPr>
              <p:cNvGrpSpPr/>
              <p:nvPr/>
            </p:nvGrpSpPr>
            <p:grpSpPr>
              <a:xfrm>
                <a:off x="7495216" y="2582329"/>
                <a:ext cx="1296171" cy="728514"/>
                <a:chOff x="7495216" y="2582329"/>
                <a:chExt cx="1296171" cy="728514"/>
              </a:xfrm>
              <a:grpFill/>
            </p:grpSpPr>
            <p:sp>
              <p:nvSpPr>
                <p:cNvPr id="27" name="Hexagone 26">
                  <a:extLst>
                    <a:ext uri="{FF2B5EF4-FFF2-40B4-BE49-F238E27FC236}">
                      <a16:creationId xmlns:a16="http://schemas.microsoft.com/office/drawing/2014/main" id="{029139CC-1079-A653-FF1E-69F1F4DF9C5A}"/>
                    </a:ext>
                  </a:extLst>
                </p:cNvPr>
                <p:cNvSpPr/>
                <p:nvPr/>
              </p:nvSpPr>
              <p:spPr>
                <a:xfrm rot="5400000">
                  <a:off x="7456029" y="2621516"/>
                  <a:ext cx="728514" cy="650139"/>
                </a:xfrm>
                <a:prstGeom prst="hexag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fr-FR" sz="800" b="1" dirty="0">
                      <a:solidFill>
                        <a:schemeClr val="bg1"/>
                      </a:solidFill>
                    </a:rPr>
                    <a:t>METH</a:t>
                  </a:r>
                </a:p>
              </p:txBody>
            </p:sp>
            <p:sp>
              <p:nvSpPr>
                <p:cNvPr id="28" name="Hexagone 27">
                  <a:extLst>
                    <a:ext uri="{FF2B5EF4-FFF2-40B4-BE49-F238E27FC236}">
                      <a16:creationId xmlns:a16="http://schemas.microsoft.com/office/drawing/2014/main" id="{48C2CEC1-549D-849E-88B4-148AB8BE808A}"/>
                    </a:ext>
                  </a:extLst>
                </p:cNvPr>
                <p:cNvSpPr/>
                <p:nvPr/>
              </p:nvSpPr>
              <p:spPr>
                <a:xfrm rot="5400000">
                  <a:off x="8102061" y="2621516"/>
                  <a:ext cx="728514" cy="650139"/>
                </a:xfrm>
                <a:prstGeom prst="hexagon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ctr"/>
                <a:lstStyle/>
                <a:p>
                  <a:pPr algn="ctr"/>
                  <a:r>
                    <a:rPr lang="fr-FR" sz="800" b="1" dirty="0">
                      <a:solidFill>
                        <a:schemeClr val="bg1"/>
                      </a:solidFill>
                    </a:rPr>
                    <a:t>CTX</a:t>
                  </a:r>
                </a:p>
              </p:txBody>
            </p:sp>
          </p:grpSp>
          <p:sp>
            <p:nvSpPr>
              <p:cNvPr id="26" name="Hexagone 25">
                <a:extLst>
                  <a:ext uri="{FF2B5EF4-FFF2-40B4-BE49-F238E27FC236}">
                    <a16:creationId xmlns:a16="http://schemas.microsoft.com/office/drawing/2014/main" id="{4E99148E-7279-6864-B818-7B99F329EBAC}"/>
                  </a:ext>
                </a:extLst>
              </p:cNvPr>
              <p:cNvSpPr/>
              <p:nvPr/>
            </p:nvSpPr>
            <p:spPr>
              <a:xfrm rot="5400000">
                <a:off x="7779044" y="3179403"/>
                <a:ext cx="728514" cy="650139"/>
              </a:xfrm>
              <a:prstGeom prst="hexagon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PRO</a:t>
                </a:r>
              </a:p>
            </p:txBody>
          </p:sp>
        </p:grp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01FF4C3-68AE-88CB-EE80-CC3F680C37A4}"/>
              </a:ext>
            </a:extLst>
          </p:cNvPr>
          <p:cNvGrpSpPr/>
          <p:nvPr/>
        </p:nvGrpSpPr>
        <p:grpSpPr>
          <a:xfrm>
            <a:off x="9818145" y="3552634"/>
            <a:ext cx="2301485" cy="2851387"/>
            <a:chOff x="8852077" y="1815119"/>
            <a:chExt cx="2301485" cy="2851387"/>
          </a:xfrm>
        </p:grpSpPr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21819520-685B-A463-5480-00D655F35D69}"/>
                </a:ext>
              </a:extLst>
            </p:cNvPr>
            <p:cNvSpPr txBox="1"/>
            <p:nvPr/>
          </p:nvSpPr>
          <p:spPr>
            <a:xfrm>
              <a:off x="9191810" y="1815119"/>
              <a:ext cx="13571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400" b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DU TERV </a:t>
              </a:r>
              <a:endParaRPr lang="fr-FR" sz="1400" b="1" i="1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74AC26C-E712-7EFA-FF6D-344466F3418B}"/>
                </a:ext>
              </a:extLst>
            </p:cNvPr>
            <p:cNvSpPr txBox="1"/>
            <p:nvPr/>
          </p:nvSpPr>
          <p:spPr>
            <a:xfrm>
              <a:off x="8852077" y="4112508"/>
              <a:ext cx="2301485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fr-FR" sz="1000" b="1" i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Practice of Virtual Reality Exposure Therapy</a:t>
              </a:r>
            </a:p>
            <a:p>
              <a:pPr algn="ctr">
                <a:defRPr/>
              </a:pPr>
              <a:r>
                <a:rPr lang="fr-FR" sz="1000" b="1" i="1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* Optional module leading to a professional qualification</a:t>
              </a:r>
            </a:p>
          </p:txBody>
        </p: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7A214EA5-CA3D-BDE7-1CA1-C11B164361F2}"/>
                </a:ext>
              </a:extLst>
            </p:cNvPr>
            <p:cNvGrpSpPr/>
            <p:nvPr/>
          </p:nvGrpSpPr>
          <p:grpSpPr>
            <a:xfrm>
              <a:off x="9269550" y="2163309"/>
              <a:ext cx="1621240" cy="1842350"/>
              <a:chOff x="9742279" y="2081995"/>
              <a:chExt cx="1621240" cy="1842350"/>
            </a:xfrm>
          </p:grpSpPr>
          <p:sp>
            <p:nvSpPr>
              <p:cNvPr id="33" name="Hexagone 32">
                <a:extLst>
                  <a:ext uri="{FF2B5EF4-FFF2-40B4-BE49-F238E27FC236}">
                    <a16:creationId xmlns:a16="http://schemas.microsoft.com/office/drawing/2014/main" id="{0499E6C3-387A-516A-0743-5A0C5D78C3A7}"/>
                  </a:ext>
                </a:extLst>
              </p:cNvPr>
              <p:cNvSpPr/>
              <p:nvPr/>
            </p:nvSpPr>
            <p:spPr>
              <a:xfrm rot="5400000">
                <a:off x="10026300" y="2121182"/>
                <a:ext cx="728514" cy="650139"/>
              </a:xfrm>
              <a:prstGeom prst="hexagon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CBT</a:t>
                </a:r>
              </a:p>
            </p:txBody>
          </p:sp>
          <p:sp>
            <p:nvSpPr>
              <p:cNvPr id="34" name="Hexagone 33">
                <a:extLst>
                  <a:ext uri="{FF2B5EF4-FFF2-40B4-BE49-F238E27FC236}">
                    <a16:creationId xmlns:a16="http://schemas.microsoft.com/office/drawing/2014/main" id="{963FCD53-E197-E385-F87A-1B118FB6F913}"/>
                  </a:ext>
                </a:extLst>
              </p:cNvPr>
              <p:cNvSpPr/>
              <p:nvPr/>
            </p:nvSpPr>
            <p:spPr>
              <a:xfrm rot="5400000">
                <a:off x="9703092" y="2677131"/>
                <a:ext cx="728514" cy="650139"/>
              </a:xfrm>
              <a:prstGeom prst="hexagon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ANX</a:t>
                </a:r>
              </a:p>
            </p:txBody>
          </p:sp>
          <p:sp>
            <p:nvSpPr>
              <p:cNvPr id="35" name="Hexagone 34">
                <a:extLst>
                  <a:ext uri="{FF2B5EF4-FFF2-40B4-BE49-F238E27FC236}">
                    <a16:creationId xmlns:a16="http://schemas.microsoft.com/office/drawing/2014/main" id="{C34AF9DD-4DA8-F353-FD0B-DD9401E19E5D}"/>
                  </a:ext>
                </a:extLst>
              </p:cNvPr>
              <p:cNvSpPr/>
              <p:nvPr/>
            </p:nvSpPr>
            <p:spPr>
              <a:xfrm rot="5400000">
                <a:off x="10349124" y="2677131"/>
                <a:ext cx="728514" cy="650139"/>
              </a:xfrm>
              <a:prstGeom prst="hexagon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ADD</a:t>
                </a:r>
              </a:p>
            </p:txBody>
          </p:sp>
          <p:sp>
            <p:nvSpPr>
              <p:cNvPr id="36" name="Hexagone 35">
                <a:extLst>
                  <a:ext uri="{FF2B5EF4-FFF2-40B4-BE49-F238E27FC236}">
                    <a16:creationId xmlns:a16="http://schemas.microsoft.com/office/drawing/2014/main" id="{42679D79-9683-CFB3-A46E-891CF6335748}"/>
                  </a:ext>
                </a:extLst>
              </p:cNvPr>
              <p:cNvSpPr/>
              <p:nvPr/>
            </p:nvSpPr>
            <p:spPr>
              <a:xfrm rot="5400000">
                <a:off x="10026300" y="3235018"/>
                <a:ext cx="728514" cy="650139"/>
              </a:xfrm>
              <a:prstGeom prst="hexagon">
                <a:avLst/>
              </a:prstGeom>
              <a:solidFill>
                <a:schemeClr val="tx2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MEM</a:t>
                </a:r>
              </a:p>
            </p:txBody>
          </p:sp>
          <p:sp>
            <p:nvSpPr>
              <p:cNvPr id="37" name="Hexagone 36">
                <a:extLst>
                  <a:ext uri="{FF2B5EF4-FFF2-40B4-BE49-F238E27FC236}">
                    <a16:creationId xmlns:a16="http://schemas.microsoft.com/office/drawing/2014/main" id="{1BFE1F40-C312-2364-2D1A-8989430A4C47}"/>
                  </a:ext>
                </a:extLst>
              </p:cNvPr>
              <p:cNvSpPr/>
              <p:nvPr/>
            </p:nvSpPr>
            <p:spPr>
              <a:xfrm rot="5400000">
                <a:off x="10674193" y="3231769"/>
                <a:ext cx="728514" cy="650139"/>
              </a:xfrm>
              <a:prstGeom prst="hexagon">
                <a:avLst/>
              </a:prstGeom>
              <a:solidFill>
                <a:schemeClr val="tx2">
                  <a:lumMod val="60000"/>
                  <a:lumOff val="40000"/>
                  <a:alpha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fr-FR" sz="800" b="1" dirty="0">
                    <a:solidFill>
                      <a:schemeClr val="bg1"/>
                    </a:solidFill>
                  </a:rPr>
                  <a:t>CEV*</a:t>
                </a:r>
              </a:p>
            </p:txBody>
          </p:sp>
        </p:grpSp>
      </p:grp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58BAC0DF-AD36-4F13-ACEB-7B896D657E00}"/>
              </a:ext>
            </a:extLst>
          </p:cNvPr>
          <p:cNvSpPr txBox="1">
            <a:spLocks/>
          </p:cNvSpPr>
          <p:nvPr/>
        </p:nvSpPr>
        <p:spPr bwMode="auto">
          <a:xfrm>
            <a:off x="867507" y="537006"/>
            <a:ext cx="2968996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Training programme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846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7" y="1408352"/>
            <a:ext cx="1118283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/>
              <a:t>Undergraduate courses: </a:t>
            </a:r>
          </a:p>
          <a:p>
            <a:pPr lvl="1">
              <a:defRPr/>
            </a:pPr>
            <a:r>
              <a:rPr lang="fr-FR" sz="2000" dirty="0"/>
              <a:t>Courses in French (required level: B2 for exchange students, C1 for individual students)</a:t>
            </a:r>
          </a:p>
          <a:p>
            <a:pPr lvl="1">
              <a:defRPr/>
            </a:pPr>
            <a:r>
              <a:rPr lang="fr-FR" sz="2000" dirty="0"/>
              <a:t>Lectures in lecture theatres and small-group tutorials, online MOOCs, a distance learning platform (</a:t>
            </a:r>
            <a:r>
              <a:rPr lang="fr-FR" sz="2000" dirty="0" err="1"/>
              <a:t>eCampus</a:t>
            </a:r>
            <a:r>
              <a:rPr lang="fr-FR" sz="2000" dirty="0"/>
              <a:t>), a variety of teaching methods (collaborative work, flipped classroom, role-play, etc.)</a:t>
            </a:r>
          </a:p>
          <a:p>
            <a:pPr lvl="1">
              <a:defRPr/>
            </a:pPr>
            <a:r>
              <a:rPr lang="fr-FR" sz="2000" dirty="0"/>
              <a:t>A variety of assessment methods: written tests, oral exams, computer-based quizzes</a:t>
            </a:r>
          </a:p>
          <a:p>
            <a:pPr lvl="1">
              <a:defRPr/>
            </a:pPr>
            <a:r>
              <a:rPr lang="fr-FR" sz="2000" dirty="0"/>
              <a:t>An introduction to research through Study and Research </a:t>
            </a:r>
            <a:r>
              <a:rPr lang="fr-FR" sz="2000" dirty="0" err="1"/>
              <a:t>Projects</a:t>
            </a:r>
            <a:r>
              <a:rPr lang="fr-FR" sz="2000" dirty="0"/>
              <a:t> (SRP)</a:t>
            </a:r>
          </a:p>
          <a:p>
            <a:pPr lvl="1">
              <a:defRPr/>
            </a:pPr>
            <a:r>
              <a:rPr lang="fr-FR" sz="2000" dirty="0"/>
              <a:t>An optional work placement to explore and gain insight into the psychology profession</a:t>
            </a:r>
          </a:p>
          <a:p>
            <a:pPr lvl="1">
              <a:defRPr/>
            </a:pPr>
            <a:r>
              <a:rPr lang="fr-FR" sz="2000" dirty="0"/>
              <a:t>Support schemes to ensure success: tutoring for vocational A-levels and those obtained abroad, tutoring in psychobiology and statistics, remedial support in neuropsychology</a:t>
            </a:r>
          </a:p>
          <a:p>
            <a:pPr marL="457200" lvl="1" indent="0">
              <a:buNone/>
              <a:defRPr/>
            </a:pPr>
            <a:endParaRPr lang="fr-FR" sz="20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1DB85E-672E-4CEE-8252-A960C58E93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8974557" y="5050018"/>
            <a:ext cx="2869228" cy="1434614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61BFF96-3E3B-44A5-830D-4C3A6052CE27}"/>
              </a:ext>
            </a:extLst>
          </p:cNvPr>
          <p:cNvSpPr txBox="1">
            <a:spLocks/>
          </p:cNvSpPr>
          <p:nvPr/>
        </p:nvSpPr>
        <p:spPr bwMode="auto">
          <a:xfrm>
            <a:off x="867506" y="537006"/>
            <a:ext cx="3713823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Teaching and innovation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7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7" y="1984085"/>
            <a:ext cx="1118283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/>
              <a:t>At Master’s level: </a:t>
            </a:r>
          </a:p>
          <a:p>
            <a:pPr lvl="1">
              <a:defRPr/>
            </a:pPr>
            <a:r>
              <a:rPr lang="fr-FR" sz="2000" dirty="0"/>
              <a:t>710 hours of teaching and 600 hours of professional placement</a:t>
            </a:r>
          </a:p>
          <a:p>
            <a:pPr lvl="1">
              <a:defRPr/>
            </a:pPr>
            <a:r>
              <a:rPr lang="fr-FR" sz="2000" dirty="0"/>
              <a:t>201 lecturers, 80% of whom are professionals (56% psychologists)</a:t>
            </a:r>
          </a:p>
          <a:p>
            <a:pPr lvl="1">
              <a:defRPr/>
            </a:pPr>
            <a:r>
              <a:rPr lang="fr-FR" sz="2000" dirty="0"/>
              <a:t>A focus on professional development</a:t>
            </a:r>
          </a:p>
          <a:p>
            <a:pPr lvl="1">
              <a:defRPr/>
            </a:pPr>
            <a:r>
              <a:rPr lang="fr-FR" sz="2000" dirty="0"/>
              <a:t>A structured teaching approach based on a skills-based methodology</a:t>
            </a:r>
          </a:p>
          <a:p>
            <a:pPr lvl="1">
              <a:defRPr/>
            </a:pPr>
            <a:r>
              <a:rPr lang="fr-FR" sz="2000" dirty="0"/>
              <a:t>Emphasis on practical training for students</a:t>
            </a:r>
          </a:p>
          <a:p>
            <a:pPr lvl="1">
              <a:defRPr/>
            </a:pPr>
            <a:r>
              <a:rPr lang="fr-FR" sz="2000" dirty="0"/>
              <a:t>Teaching projects in English and opportunities for placements abroad</a:t>
            </a:r>
          </a:p>
          <a:p>
            <a:pPr marL="457200" lvl="1" indent="0">
              <a:buNone/>
              <a:defRPr/>
            </a:pPr>
            <a:endParaRPr lang="fr-FR" sz="2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ABE14E-7B2B-45D5-8163-C0F78CDA20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02294" y="4743450"/>
            <a:ext cx="3448049" cy="2055507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CC431786-3869-4334-BC93-A7B02ACE9140}"/>
              </a:ext>
            </a:extLst>
          </p:cNvPr>
          <p:cNvSpPr txBox="1">
            <a:spLocks/>
          </p:cNvSpPr>
          <p:nvPr/>
        </p:nvSpPr>
        <p:spPr bwMode="auto">
          <a:xfrm>
            <a:off x="867506" y="537006"/>
            <a:ext cx="3713823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Teaching and innovation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93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619DA1D3-7337-4A83-A71F-F1B6C12585C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6" y="1230551"/>
            <a:ext cx="10393668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/>
              <a:t>Specialised support services with dedicated</a:t>
            </a:r>
          </a:p>
          <a:p>
            <a:pPr marL="0" indent="0">
              <a:buNone/>
              <a:defRPr/>
            </a:pPr>
            <a:r>
              <a:rPr lang="fr-FR" sz="2400" b="1" dirty="0"/>
              <a:t> dedicated teaching and administrative staff: </a:t>
            </a:r>
          </a:p>
          <a:p>
            <a:pPr marL="0" indent="0">
              <a:buNone/>
              <a:defRPr/>
            </a:pPr>
            <a:endParaRPr lang="fr-FR" sz="2400" b="1" dirty="0"/>
          </a:p>
          <a:p>
            <a:pPr marL="0" indent="0">
              <a:buNone/>
              <a:defRPr/>
            </a:pPr>
            <a:endParaRPr lang="fr-FR" sz="2400" b="1" dirty="0"/>
          </a:p>
          <a:p>
            <a:pPr marL="457200" lvl="1" indent="0">
              <a:buNone/>
              <a:defRPr/>
            </a:pPr>
            <a:r>
              <a:rPr lang="fr-FR" sz="2000" dirty="0"/>
              <a:t>Recognition of students’ involvement in community activities</a:t>
            </a:r>
          </a:p>
          <a:p>
            <a:pPr marL="457200" lvl="1" indent="0">
              <a:buNone/>
              <a:defRPr/>
            </a:pPr>
            <a:endParaRPr lang="fr-FR" sz="2000" dirty="0"/>
          </a:p>
          <a:p>
            <a:pPr marL="457200" lvl="1" indent="0">
              <a:buNone/>
              <a:defRPr/>
            </a:pPr>
            <a:r>
              <a:rPr lang="fr-FR" sz="2000" dirty="0"/>
              <a:t>Support for students with disabilities</a:t>
            </a:r>
          </a:p>
          <a:p>
            <a:pPr marL="457200" lvl="1" indent="0">
              <a:buNone/>
              <a:defRPr/>
            </a:pPr>
            <a:endParaRPr lang="fr-FR" sz="2000" dirty="0"/>
          </a:p>
          <a:p>
            <a:pPr marL="457200" lvl="1" indent="0">
              <a:buNone/>
              <a:defRPr/>
            </a:pPr>
            <a:r>
              <a:rPr lang="fr-FR" sz="2000" dirty="0"/>
              <a:t>Special study arrangements (elite athletes, breadwinners, etc.) </a:t>
            </a:r>
          </a:p>
          <a:p>
            <a:pPr marL="457200" lvl="1" indent="0">
              <a:buNone/>
              <a:defRPr/>
            </a:pPr>
            <a:endParaRPr lang="fr-FR" sz="2000" dirty="0"/>
          </a:p>
          <a:p>
            <a:pPr marL="457200" lvl="1" indent="0">
              <a:buNone/>
              <a:defRPr/>
            </a:pPr>
            <a:r>
              <a:rPr lang="fr-FR" sz="2000" dirty="0"/>
              <a:t>Equality and anti-discrimination, culture, sustainable development, vocational training</a:t>
            </a:r>
            <a:endParaRPr lang="fr-FR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2E8366E-C146-4386-875C-288F64F567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610673" y="762292"/>
            <a:ext cx="3013271" cy="2008256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1A187E1-0EB0-429E-B791-134F1E8E2FC1}"/>
              </a:ext>
            </a:extLst>
          </p:cNvPr>
          <p:cNvSpPr txBox="1">
            <a:spLocks/>
          </p:cNvSpPr>
          <p:nvPr/>
        </p:nvSpPr>
        <p:spPr bwMode="auto">
          <a:xfrm>
            <a:off x="867506" y="537006"/>
            <a:ext cx="3713823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Teaching and innovation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" name="Graphique 2" descr="Vivats avec un remplissage uni">
            <a:extLst>
              <a:ext uri="{FF2B5EF4-FFF2-40B4-BE49-F238E27FC236}">
                <a16:creationId xmlns:a16="http://schemas.microsoft.com/office/drawing/2014/main" id="{BB39A65F-81F9-45BE-A675-33987E85F9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3774" y="2887681"/>
            <a:ext cx="602700" cy="602700"/>
          </a:xfrm>
          <a:prstGeom prst="rect">
            <a:avLst/>
          </a:prstGeom>
        </p:spPr>
      </p:pic>
      <p:pic>
        <p:nvPicPr>
          <p:cNvPr id="10" name="Graphique 9" descr="Main ouverte avec une plante avec un remplissage uni">
            <a:extLst>
              <a:ext uri="{FF2B5EF4-FFF2-40B4-BE49-F238E27FC236}">
                <a16:creationId xmlns:a16="http://schemas.microsoft.com/office/drawing/2014/main" id="{DDA3374F-F9B9-47B0-A084-8BFF0E573B8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773" y="5063703"/>
            <a:ext cx="602699" cy="602699"/>
          </a:xfrm>
          <a:prstGeom prst="rect">
            <a:avLst/>
          </a:prstGeom>
        </p:spPr>
      </p:pic>
      <p:pic>
        <p:nvPicPr>
          <p:cNvPr id="12" name="Graphique 11" descr="Culturiste avec un remplissage uni">
            <a:extLst>
              <a:ext uri="{FF2B5EF4-FFF2-40B4-BE49-F238E27FC236}">
                <a16:creationId xmlns:a16="http://schemas.microsoft.com/office/drawing/2014/main" id="{E03C10FA-3C56-4DF5-8EC7-BC7A00C4198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774" y="4222071"/>
            <a:ext cx="602699" cy="602699"/>
          </a:xfrm>
          <a:prstGeom prst="rect">
            <a:avLst/>
          </a:prstGeom>
        </p:spPr>
      </p:pic>
      <p:pic>
        <p:nvPicPr>
          <p:cNvPr id="14" name="Graphique 13" descr="Malentendant avec un remplissage uni">
            <a:extLst>
              <a:ext uri="{FF2B5EF4-FFF2-40B4-BE49-F238E27FC236}">
                <a16:creationId xmlns:a16="http://schemas.microsoft.com/office/drawing/2014/main" id="{01F8C3A1-3EC8-4EE4-97F5-173F23E3FC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774" y="3499906"/>
            <a:ext cx="602699" cy="60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09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E2AF530-3B6F-D67D-AA98-1889E90888EE}"/>
              </a:ext>
            </a:extLst>
          </p:cNvPr>
          <p:cNvSpPr txBox="1"/>
          <p:nvPr/>
        </p:nvSpPr>
        <p:spPr>
          <a:xfrm>
            <a:off x="1716109" y="1786792"/>
            <a:ext cx="875978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Ubuntu Condensed" panose="020B0506030602030204" pitchFamily="34" charset="0"/>
              </a:rPr>
              <a:t>OPENING OF A UNIVERSITY PSYCHOLOGICAL COUNSELLING CENTRE</a:t>
            </a:r>
          </a:p>
          <a:p>
            <a:pPr algn="ctr"/>
            <a:endParaRPr lang="fr-FR" sz="1000" b="1" dirty="0">
              <a:hlinkClick r:id="rId2"/>
            </a:endParaRPr>
          </a:p>
          <a:p>
            <a:pPr algn="ctr"/>
            <a:r>
              <a:rPr lang="fr-FR" b="1" dirty="0">
                <a:latin typeface="Ubuntu" panose="020B0504030602030204" pitchFamily="34" charset="0"/>
                <a:hlinkClick r:id="rId2"/>
              </a:rPr>
              <a:t>‘The Léa VION Center’</a:t>
            </a:r>
            <a:endParaRPr lang="fr-FR" b="1" dirty="0">
              <a:latin typeface="Ubuntu" panose="020B0504030602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F0F5AC-FED0-EFE1-C45B-7F8812B079DF}"/>
              </a:ext>
            </a:extLst>
          </p:cNvPr>
          <p:cNvSpPr txBox="1"/>
          <p:nvPr/>
        </p:nvSpPr>
        <p:spPr>
          <a:xfrm>
            <a:off x="769557" y="3136923"/>
            <a:ext cx="25426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Ubuntu" panose="020B0504030602030204" pitchFamily="34" charset="0"/>
              </a:rPr>
              <a:t>Consultation Center</a:t>
            </a:r>
          </a:p>
          <a:p>
            <a:pPr algn="ctr"/>
            <a:endParaRPr lang="fr-FR" dirty="0">
              <a:latin typeface="Ubuntu" panose="020B0504030602030204" pitchFamily="34" charset="0"/>
            </a:endParaRPr>
          </a:p>
          <a:p>
            <a:pPr algn="ctr"/>
            <a:r>
              <a:rPr lang="fr-FR" dirty="0">
                <a:latin typeface="Ubuntu" panose="020B0504030602030204" pitchFamily="34" charset="0"/>
              </a:rPr>
              <a:t>To improve access to care, from consultation to treatment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F8ACB20-5B57-89A2-7CA9-3938A182976D}"/>
              </a:ext>
            </a:extLst>
          </p:cNvPr>
          <p:cNvSpPr txBox="1"/>
          <p:nvPr/>
        </p:nvSpPr>
        <p:spPr>
          <a:xfrm>
            <a:off x="4546976" y="3209550"/>
            <a:ext cx="33625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Ubuntu" panose="020B0504030602030204" pitchFamily="34" charset="0"/>
              </a:rPr>
              <a:t>Training Center</a:t>
            </a:r>
          </a:p>
          <a:p>
            <a:endParaRPr lang="fr-FR" dirty="0"/>
          </a:p>
          <a:p>
            <a:pPr algn="ctr"/>
            <a:r>
              <a:rPr lang="fr-FR" dirty="0">
                <a:latin typeface="Ubuntu" panose="020B0504030602030204" pitchFamily="34" charset="0"/>
              </a:rPr>
              <a:t>Practical training to </a:t>
            </a:r>
          </a:p>
          <a:p>
            <a:pPr algn="ctr"/>
            <a:r>
              <a:rPr lang="fr-FR" dirty="0">
                <a:latin typeface="Ubuntu" panose="020B0504030602030204" pitchFamily="34" charset="0"/>
              </a:rPr>
              <a:t>deepen, update or  enhance </a:t>
            </a:r>
          </a:p>
          <a:p>
            <a:pPr algn="ctr"/>
            <a:r>
              <a:rPr lang="fr-FR" dirty="0">
                <a:latin typeface="Ubuntu" panose="020B0504030602030204" pitchFamily="34" charset="0"/>
              </a:rPr>
              <a:t>skills and practices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FE3284C-035D-E0DB-92D2-966436EFD56B}"/>
              </a:ext>
            </a:extLst>
          </p:cNvPr>
          <p:cNvSpPr txBox="1"/>
          <p:nvPr/>
        </p:nvSpPr>
        <p:spPr>
          <a:xfrm>
            <a:off x="8636276" y="3223729"/>
            <a:ext cx="24096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latin typeface="Ubuntu" panose="020B0504030602030204" pitchFamily="34" charset="0"/>
              </a:rPr>
              <a:t>Research</a:t>
            </a:r>
            <a:r>
              <a:rPr lang="fr-FR" b="1" dirty="0">
                <a:latin typeface="Ubuntu" panose="020B0504030602030204" pitchFamily="34" charset="0"/>
              </a:rPr>
              <a:t> Center</a:t>
            </a:r>
          </a:p>
          <a:p>
            <a:pPr algn="ctr"/>
            <a:endParaRPr lang="fr-FR" b="1" dirty="0"/>
          </a:p>
          <a:p>
            <a:pPr algn="ctr"/>
            <a:r>
              <a:rPr lang="fr-FR" dirty="0">
                <a:latin typeface="Ubuntu" panose="020B0504030602030204" pitchFamily="34" charset="0"/>
              </a:rPr>
              <a:t>Action research to</a:t>
            </a:r>
          </a:p>
          <a:p>
            <a:pPr algn="ctr"/>
            <a:r>
              <a:rPr lang="fr-FR" dirty="0">
                <a:latin typeface="Ubuntu" panose="020B0504030602030204" pitchFamily="34" charset="0"/>
              </a:rPr>
              <a:t>develop and validate </a:t>
            </a:r>
          </a:p>
          <a:p>
            <a:pPr algn="ctr"/>
            <a:r>
              <a:rPr lang="fr-FR" dirty="0">
                <a:latin typeface="Ubuntu" panose="020B0504030602030204" pitchFamily="34" charset="0"/>
              </a:rPr>
              <a:t>clinical tools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F3A4F5D-50C2-E8F3-4717-6CF7A2F66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682" y="4924170"/>
            <a:ext cx="3492982" cy="1785446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4AEB553-A576-7B84-19D6-AF5F25F61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996" y="4924168"/>
            <a:ext cx="3142733" cy="1785445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181981-0789-98A9-BC24-69C7226AE2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93" y="4924169"/>
            <a:ext cx="3180013" cy="1785444"/>
          </a:xfrm>
          <a:prstGeom prst="rect">
            <a:avLst/>
          </a:prstGeom>
          <a:ln w="19050">
            <a:solidFill>
              <a:srgbClr val="00B0A3"/>
            </a:solidFill>
          </a:ln>
        </p:spPr>
      </p:pic>
      <p:pic>
        <p:nvPicPr>
          <p:cNvPr id="21" name="Graphique 16">
            <a:hlinkClick r:id="rId2"/>
            <a:extLst>
              <a:ext uri="{FF2B5EF4-FFF2-40B4-BE49-F238E27FC236}">
                <a16:creationId xmlns:a16="http://schemas.microsoft.com/office/drawing/2014/main" id="{34BE747C-0EE8-9FB0-62FD-D93A757E5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6080000" flipH="1">
            <a:off x="7492908" y="2411832"/>
            <a:ext cx="282955" cy="226205"/>
          </a:xfrm>
          <a:prstGeom prst="rect">
            <a:avLst/>
          </a:prstGeom>
        </p:spPr>
      </p:pic>
      <p:pic>
        <p:nvPicPr>
          <p:cNvPr id="17" name="Google Shape;121;p3">
            <a:extLst>
              <a:ext uri="{FF2B5EF4-FFF2-40B4-BE49-F238E27FC236}">
                <a16:creationId xmlns:a16="http://schemas.microsoft.com/office/drawing/2014/main" id="{60647D65-913C-4E55-A116-24038DFBF8F0}"/>
              </a:ext>
            </a:extLst>
          </p:cNvPr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83774" y="1236880"/>
            <a:ext cx="1787920" cy="1807330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" name="Google Shape;127;p3">
            <a:extLst>
              <a:ext uri="{FF2B5EF4-FFF2-40B4-BE49-F238E27FC236}">
                <a16:creationId xmlns:a16="http://schemas.microsoft.com/office/drawing/2014/main" id="{B736FCE6-F76B-41F4-9113-F8D18A46A606}"/>
              </a:ext>
            </a:extLst>
          </p:cNvPr>
          <p:cNvSpPr txBox="1"/>
          <p:nvPr/>
        </p:nvSpPr>
        <p:spPr bwMode="auto">
          <a:xfrm>
            <a:off x="10475891" y="2696723"/>
            <a:ext cx="197163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sym typeface="Ubuntu Light"/>
              </a:rPr>
              <a:t>1890–1972</a:t>
            </a:r>
            <a:endParaRPr dirty="0">
              <a:highlight>
                <a:srgbClr val="00B0A3"/>
              </a:highlight>
            </a:endParaRP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3314CBE7-306A-453A-99A6-C70B8AC30861}"/>
              </a:ext>
            </a:extLst>
          </p:cNvPr>
          <p:cNvSpPr txBox="1">
            <a:spLocks/>
          </p:cNvSpPr>
          <p:nvPr/>
        </p:nvSpPr>
        <p:spPr bwMode="auto">
          <a:xfrm>
            <a:off x="867506" y="786308"/>
            <a:ext cx="5628544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A developed working environment</a:t>
            </a:r>
            <a:endParaRPr lang="fr-FR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35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6" y="1612610"/>
            <a:ext cx="10393668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>
                <a:latin typeface="Ubuntu Light" panose="020B0304030602030204" pitchFamily="34" charset="0"/>
                <a:hlinkClick r:id="rId3"/>
              </a:rPr>
              <a:t>The </a:t>
            </a:r>
            <a:r>
              <a:rPr lang="fr-FR" sz="2400" b="1" dirty="0" err="1">
                <a:latin typeface="Ubuntu Light" panose="020B0304030602030204" pitchFamily="34" charset="0"/>
                <a:hlinkClick r:id="rId3"/>
              </a:rPr>
              <a:t>Test Library</a:t>
            </a:r>
            <a:endParaRPr lang="fr-FR" sz="2400" b="1" dirty="0">
              <a:latin typeface="Ubuntu Light" panose="020B0304030602030204" pitchFamily="34" charset="0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771781C-F1C7-4899-8ADC-6EE0091AE02B}"/>
              </a:ext>
            </a:extLst>
          </p:cNvPr>
          <p:cNvSpPr txBox="1">
            <a:spLocks/>
          </p:cNvSpPr>
          <p:nvPr/>
        </p:nvSpPr>
        <p:spPr bwMode="auto">
          <a:xfrm>
            <a:off x="867506" y="786308"/>
            <a:ext cx="5628544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A </a:t>
            </a:r>
            <a:r>
              <a:rPr lang="fr-FR" sz="2400" b="1" dirty="0" err="1">
                <a:solidFill>
                  <a:schemeClr val="bg1"/>
                </a:solidFill>
              </a:rPr>
              <a:t>developed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working</a:t>
            </a:r>
            <a:r>
              <a:rPr lang="fr-FR" sz="2400" b="1" dirty="0">
                <a:solidFill>
                  <a:schemeClr val="bg1"/>
                </a:solidFill>
              </a:rPr>
              <a:t> </a:t>
            </a:r>
            <a:r>
              <a:rPr lang="fr-FR" sz="2400" b="1" dirty="0" err="1">
                <a:solidFill>
                  <a:schemeClr val="bg1"/>
                </a:solidFill>
              </a:rPr>
              <a:t>environment</a:t>
            </a:r>
            <a:endParaRPr lang="fr-FR" sz="2000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r>
              <a:rPr lang="fr-FR" sz="2400" b="1" dirty="0" err="1">
                <a:solidFill>
                  <a:schemeClr val="bg1"/>
                </a:solidFill>
              </a:rPr>
              <a:t>environment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4" name="Google Shape;121;p3">
            <a:extLst>
              <a:ext uri="{FF2B5EF4-FFF2-40B4-BE49-F238E27FC236}">
                <a16:creationId xmlns:a16="http://schemas.microsoft.com/office/drawing/2014/main" id="{00A4B859-9154-438F-9A1A-A3C245D4DFD2}"/>
              </a:ext>
            </a:extLst>
          </p:cNvPr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78506" y="1744246"/>
            <a:ext cx="2623979" cy="2642692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121;p3">
            <a:extLst>
              <a:ext uri="{FF2B5EF4-FFF2-40B4-BE49-F238E27FC236}">
                <a16:creationId xmlns:a16="http://schemas.microsoft.com/office/drawing/2014/main" id="{5FBDEB2C-3BF5-4C9E-96E9-97C34B533831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5284" y="3983593"/>
            <a:ext cx="2623979" cy="2642692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A776E50-4CD7-4F88-9503-C4692D2C3C3A}"/>
              </a:ext>
            </a:extLst>
          </p:cNvPr>
          <p:cNvSpPr txBox="1">
            <a:spLocks/>
          </p:cNvSpPr>
          <p:nvPr/>
        </p:nvSpPr>
        <p:spPr bwMode="auto">
          <a:xfrm>
            <a:off x="1493661" y="3051560"/>
            <a:ext cx="10393668" cy="4192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  <a:defRPr/>
            </a:pPr>
            <a:r>
              <a:rPr lang="fr-FR" sz="2800" dirty="0"/>
              <a:t>Centre for </a:t>
            </a:r>
          </a:p>
          <a:p>
            <a:pPr marL="457200" lvl="1" indent="0">
              <a:buFont typeface="Arial"/>
              <a:buNone/>
              <a:defRPr/>
            </a:pPr>
            <a:r>
              <a:rPr lang="fr-FR" sz="2800" dirty="0"/>
              <a:t>Testing </a:t>
            </a:r>
          </a:p>
          <a:p>
            <a:pPr marL="457200" lvl="1" indent="0">
              <a:buFont typeface="Arial"/>
              <a:buNone/>
              <a:defRPr/>
            </a:pPr>
            <a:r>
              <a:rPr lang="fr-FR" sz="2800" dirty="0" err="1"/>
              <a:t>Psychological</a:t>
            </a:r>
            <a:r>
              <a:rPr lang="fr-FR" sz="2800"/>
              <a:t> </a:t>
            </a:r>
            <a:endParaRPr lang="fr-FR" sz="2800" dirty="0"/>
          </a:p>
        </p:txBody>
      </p:sp>
      <p:pic>
        <p:nvPicPr>
          <p:cNvPr id="12" name="Graphique 16">
            <a:hlinkClick r:id="rId3"/>
            <a:extLst>
              <a:ext uri="{FF2B5EF4-FFF2-40B4-BE49-F238E27FC236}">
                <a16:creationId xmlns:a16="http://schemas.microsoft.com/office/drawing/2014/main" id="{38E9159F-64C4-47D0-BC0D-3CB15E6D8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3540301" y="1968434"/>
            <a:ext cx="282955" cy="226205"/>
          </a:xfrm>
          <a:prstGeom prst="rect">
            <a:avLst/>
          </a:prstGeom>
        </p:spPr>
      </p:pic>
      <p:sp>
        <p:nvSpPr>
          <p:cNvPr id="15" name="Google Shape;127;p3">
            <a:extLst>
              <a:ext uri="{FF2B5EF4-FFF2-40B4-BE49-F238E27FC236}">
                <a16:creationId xmlns:a16="http://schemas.microsoft.com/office/drawing/2014/main" id="{145687E5-604B-4630-8BBC-66818ED62A80}"/>
              </a:ext>
            </a:extLst>
          </p:cNvPr>
          <p:cNvSpPr txBox="1"/>
          <p:nvPr/>
        </p:nvSpPr>
        <p:spPr bwMode="auto">
          <a:xfrm>
            <a:off x="6264824" y="3829725"/>
            <a:ext cx="28029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sym typeface="Ubuntu Light"/>
              </a:rPr>
              <a:t>100+ PSYCHOMETRIC TESTS</a:t>
            </a:r>
            <a:endParaRPr dirty="0">
              <a:highlight>
                <a:srgbClr val="00B0A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99987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6" y="1468808"/>
            <a:ext cx="10767766" cy="292129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/>
              <a:t>Student mobility</a:t>
            </a:r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2000" dirty="0"/>
          </a:p>
          <a:p>
            <a:pPr marL="0" indent="0">
              <a:buNone/>
              <a:defRPr/>
            </a:pPr>
            <a:endParaRPr lang="fr-FR" sz="1000" dirty="0"/>
          </a:p>
          <a:p>
            <a:pPr marL="0" indent="0">
              <a:buNone/>
              <a:defRPr/>
            </a:pPr>
            <a:r>
              <a:rPr lang="fr-FR" sz="1600" dirty="0"/>
              <a:t>Every year:</a:t>
            </a:r>
          </a:p>
          <a:p>
            <a:pPr marL="0" indent="0">
              <a:buNone/>
              <a:defRPr/>
            </a:pPr>
            <a:r>
              <a:rPr lang="fr-FR" sz="1600" dirty="0"/>
              <a:t>15 </a:t>
            </a:r>
            <a:r>
              <a:rPr lang="fr-FR" sz="1600" b="1" dirty="0">
                <a:solidFill>
                  <a:srgbClr val="00B0A3"/>
                </a:solidFill>
              </a:rPr>
              <a:t>incoming</a:t>
            </a:r>
            <a:r>
              <a:rPr lang="fr-FR" sz="1600" dirty="0"/>
              <a:t> students from every continent </a:t>
            </a:r>
          </a:p>
          <a:p>
            <a:pPr marL="0" indent="0">
              <a:buNone/>
              <a:defRPr/>
            </a:pPr>
            <a:endParaRPr lang="fr-FR" sz="1600" dirty="0"/>
          </a:p>
          <a:p>
            <a:pPr marL="0" indent="0">
              <a:buNone/>
              <a:defRPr/>
            </a:pPr>
            <a:r>
              <a:rPr lang="fr-FR" sz="1600" dirty="0"/>
              <a:t>15 to 20 </a:t>
            </a:r>
            <a:r>
              <a:rPr lang="fr-FR" sz="1600" b="1" dirty="0">
                <a:solidFill>
                  <a:srgbClr val="00B0A3"/>
                </a:solidFill>
              </a:rPr>
              <a:t>outgoing</a:t>
            </a:r>
            <a:r>
              <a:rPr lang="fr-FR" sz="1600" dirty="0"/>
              <a:t> students with high success rates</a:t>
            </a:r>
          </a:p>
          <a:p>
            <a:pPr marL="0" indent="0">
              <a:buNone/>
              <a:defRPr/>
            </a:pPr>
            <a:endParaRPr lang="fr-FR" sz="20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E177EA-2B48-4D06-AF86-6ADF10B1CD58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578" y="5108305"/>
            <a:ext cx="4004081" cy="1515823"/>
          </a:xfrm>
          <a:prstGeom prst="rect">
            <a:avLst/>
          </a:prstGeom>
          <a:ln>
            <a:solidFill>
              <a:srgbClr val="00B0A3"/>
            </a:solidFill>
          </a:ln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8FDDB53-58AE-4927-A0C2-3D199C09B8CD}"/>
              </a:ext>
            </a:extLst>
          </p:cNvPr>
          <p:cNvSpPr txBox="1">
            <a:spLocks/>
          </p:cNvSpPr>
          <p:nvPr/>
        </p:nvSpPr>
        <p:spPr bwMode="auto">
          <a:xfrm>
            <a:off x="867506" y="786308"/>
            <a:ext cx="3961669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International cooperation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29EBC69-E58A-4F8B-B70E-0EE9068E6BCC}"/>
              </a:ext>
            </a:extLst>
          </p:cNvPr>
          <p:cNvSpPr txBox="1">
            <a:spLocks/>
          </p:cNvSpPr>
          <p:nvPr/>
        </p:nvSpPr>
        <p:spPr bwMode="auto">
          <a:xfrm>
            <a:off x="7086578" y="750601"/>
            <a:ext cx="4548694" cy="4192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1600" b="1" dirty="0">
                <a:solidFill>
                  <a:srgbClr val="00B0A3"/>
                </a:solidFill>
              </a:rPr>
              <a:t>18 Erasmus+ partnerships: </a:t>
            </a:r>
          </a:p>
          <a:p>
            <a:pPr>
              <a:defRPr/>
            </a:pPr>
            <a:r>
              <a:rPr lang="fr-FR" sz="1600" dirty="0"/>
              <a:t>Germany (Halle, Würzburg)</a:t>
            </a:r>
          </a:p>
          <a:p>
            <a:pPr>
              <a:defRPr/>
            </a:pPr>
            <a:r>
              <a:rPr lang="fr-FR" sz="1600" dirty="0"/>
              <a:t>Belgium (Brussels, Leuven) </a:t>
            </a:r>
          </a:p>
          <a:p>
            <a:pPr>
              <a:defRPr/>
            </a:pPr>
            <a:r>
              <a:rPr lang="fr-FR" sz="1600" dirty="0"/>
              <a:t>Spain (Granada, Madrid </a:t>
            </a:r>
            <a:r>
              <a:rPr lang="fr-FR" sz="1600" dirty="0" err="1"/>
              <a:t>Computense</a:t>
            </a:r>
            <a:r>
              <a:rPr lang="fr-FR" sz="1600" dirty="0"/>
              <a:t>, La Rioja)</a:t>
            </a:r>
          </a:p>
          <a:p>
            <a:pPr>
              <a:defRPr/>
            </a:pPr>
            <a:r>
              <a:rPr lang="fr-FR" sz="1600" dirty="0"/>
              <a:t>Finland (Joensuu)</a:t>
            </a:r>
          </a:p>
          <a:p>
            <a:pPr>
              <a:defRPr/>
            </a:pPr>
            <a:r>
              <a:rPr lang="fr-FR" sz="1600" dirty="0"/>
              <a:t>Greece (Thessaloniki)</a:t>
            </a:r>
          </a:p>
          <a:p>
            <a:pPr>
              <a:defRPr/>
            </a:pPr>
            <a:r>
              <a:rPr lang="fr-FR" sz="1600" dirty="0"/>
              <a:t>Italy (Bologna, Milan, Urbino)</a:t>
            </a:r>
          </a:p>
          <a:p>
            <a:pPr>
              <a:defRPr/>
            </a:pPr>
            <a:r>
              <a:rPr lang="fr-FR" sz="1600" dirty="0"/>
              <a:t>Poland (Gdańsk)</a:t>
            </a:r>
          </a:p>
          <a:p>
            <a:pPr>
              <a:defRPr/>
            </a:pPr>
            <a:r>
              <a:rPr lang="fr-FR" sz="1600" dirty="0"/>
              <a:t>Romania (Iași) </a:t>
            </a:r>
          </a:p>
          <a:p>
            <a:pPr marL="0" indent="0">
              <a:buNone/>
              <a:defRPr/>
            </a:pPr>
            <a:endParaRPr lang="fr-FR" sz="500" dirty="0"/>
          </a:p>
          <a:p>
            <a:pPr marL="0" indent="0">
              <a:buNone/>
              <a:defRPr/>
            </a:pPr>
            <a:r>
              <a:rPr lang="fr-FR" sz="1600" b="1" dirty="0">
                <a:solidFill>
                  <a:srgbClr val="00B0A3"/>
                </a:solidFill>
              </a:rPr>
              <a:t>1 </a:t>
            </a:r>
            <a:r>
              <a:rPr lang="fr-FR" sz="1600" b="1" dirty="0" err="1">
                <a:solidFill>
                  <a:srgbClr val="00B0A3"/>
                </a:solidFill>
              </a:rPr>
              <a:t>InterU</a:t>
            </a:r>
            <a:r>
              <a:rPr lang="fr-FR" sz="1600" b="1" dirty="0">
                <a:solidFill>
                  <a:srgbClr val="00B0A3"/>
                </a:solidFill>
              </a:rPr>
              <a:t> partnership:</a:t>
            </a:r>
          </a:p>
          <a:p>
            <a:pPr>
              <a:defRPr/>
            </a:pPr>
            <a:r>
              <a:rPr lang="fr-FR" sz="1600" dirty="0"/>
              <a:t>United Kingdom (</a:t>
            </a:r>
            <a:r>
              <a:rPr lang="fr-FR" sz="1600" dirty="0" err="1"/>
              <a:t>Ormskirk</a:t>
            </a:r>
            <a:r>
              <a:rPr lang="fr-FR" sz="1600" dirty="0"/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21D83F-97C4-4721-AE71-10E8167C13D3}"/>
              </a:ext>
            </a:extLst>
          </p:cNvPr>
          <p:cNvSpPr/>
          <p:nvPr/>
        </p:nvSpPr>
        <p:spPr>
          <a:xfrm>
            <a:off x="1776778" y="2288792"/>
            <a:ext cx="1818543" cy="762000"/>
          </a:xfrm>
          <a:prstGeom prst="rect">
            <a:avLst/>
          </a:prstGeom>
          <a:solidFill>
            <a:srgbClr val="00B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965C3-A568-477D-8C54-6171FC120CA3}"/>
              </a:ext>
            </a:extLst>
          </p:cNvPr>
          <p:cNvSpPr/>
          <p:nvPr/>
        </p:nvSpPr>
        <p:spPr bwMode="auto">
          <a:xfrm>
            <a:off x="3595321" y="2288792"/>
            <a:ext cx="1818543" cy="762000"/>
          </a:xfrm>
          <a:prstGeom prst="rect">
            <a:avLst/>
          </a:prstGeom>
          <a:solidFill>
            <a:schemeClr val="bg1"/>
          </a:solidFill>
          <a:ln w="3175">
            <a:solidFill>
              <a:srgbClr val="00B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F5591AA-E50B-4B7C-A25E-9165F8E9F2BF}"/>
              </a:ext>
            </a:extLst>
          </p:cNvPr>
          <p:cNvSpPr txBox="1"/>
          <p:nvPr/>
        </p:nvSpPr>
        <p:spPr>
          <a:xfrm>
            <a:off x="1906009" y="2339209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Ubuntu Condensed" panose="020B0506030602030204" pitchFamily="34" charset="0"/>
              </a:rPr>
              <a:t>Study visits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643E492-CF89-4DD4-8BCF-E909B1793E82}"/>
              </a:ext>
            </a:extLst>
          </p:cNvPr>
          <p:cNvSpPr txBox="1"/>
          <p:nvPr/>
        </p:nvSpPr>
        <p:spPr bwMode="auto">
          <a:xfrm>
            <a:off x="3724552" y="2300460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On a work placement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FF6DD7-B4C4-4A04-A337-B9A66E24E5F7}"/>
              </a:ext>
            </a:extLst>
          </p:cNvPr>
          <p:cNvSpPr/>
          <p:nvPr/>
        </p:nvSpPr>
        <p:spPr bwMode="auto">
          <a:xfrm>
            <a:off x="1782916" y="3401771"/>
            <a:ext cx="1818543" cy="762000"/>
          </a:xfrm>
          <a:prstGeom prst="rect">
            <a:avLst/>
          </a:prstGeom>
          <a:solidFill>
            <a:schemeClr val="bg1"/>
          </a:solidFill>
          <a:ln>
            <a:solidFill>
              <a:srgbClr val="00B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5DE8CE-754E-4EA4-BC07-449717800F22}"/>
              </a:ext>
            </a:extLst>
          </p:cNvPr>
          <p:cNvSpPr/>
          <p:nvPr/>
        </p:nvSpPr>
        <p:spPr bwMode="auto">
          <a:xfrm>
            <a:off x="3601459" y="3401771"/>
            <a:ext cx="1818543" cy="762000"/>
          </a:xfrm>
          <a:prstGeom prst="rect">
            <a:avLst/>
          </a:prstGeom>
          <a:solidFill>
            <a:srgbClr val="00B0A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F0A0B01-8446-4D8F-A6D9-7747C9F7C6AE}"/>
              </a:ext>
            </a:extLst>
          </p:cNvPr>
          <p:cNvSpPr txBox="1"/>
          <p:nvPr/>
        </p:nvSpPr>
        <p:spPr bwMode="auto">
          <a:xfrm>
            <a:off x="1912147" y="3452188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As an individual applicant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F6273D-CD28-4999-B32D-E2C2E37F0D88}"/>
              </a:ext>
            </a:extLst>
          </p:cNvPr>
          <p:cNvSpPr txBox="1"/>
          <p:nvPr/>
        </p:nvSpPr>
        <p:spPr bwMode="auto">
          <a:xfrm>
            <a:off x="3739818" y="3336510"/>
            <a:ext cx="154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Ubuntu Condensed" panose="020B0506030602030204" pitchFamily="34" charset="0"/>
              </a:rPr>
              <a:t>Through an exchange scheme</a:t>
            </a:r>
          </a:p>
        </p:txBody>
      </p:sp>
      <p:pic>
        <p:nvPicPr>
          <p:cNvPr id="20" name="Graphique 19" descr="Retour avec un remplissage uni">
            <a:extLst>
              <a:ext uri="{FF2B5EF4-FFF2-40B4-BE49-F238E27FC236}">
                <a16:creationId xmlns:a16="http://schemas.microsoft.com/office/drawing/2014/main" id="{C6BA094A-7E82-4BBB-8BEB-F138CA254D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112" y="4880113"/>
            <a:ext cx="536505" cy="536505"/>
          </a:xfrm>
          <a:prstGeom prst="rect">
            <a:avLst/>
          </a:prstGeom>
        </p:spPr>
      </p:pic>
      <p:pic>
        <p:nvPicPr>
          <p:cNvPr id="22" name="Graphique 21" descr="Retour avec un remplissage uni">
            <a:extLst>
              <a:ext uri="{FF2B5EF4-FFF2-40B4-BE49-F238E27FC236}">
                <a16:creationId xmlns:a16="http://schemas.microsoft.com/office/drawing/2014/main" id="{865151DD-88FC-46F7-A0B9-B9ADE6481D9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0113" y="5536457"/>
            <a:ext cx="536505" cy="536505"/>
          </a:xfrm>
          <a:prstGeom prst="rect">
            <a:avLst/>
          </a:prstGeom>
        </p:spPr>
      </p:pic>
      <p:pic>
        <p:nvPicPr>
          <p:cNvPr id="24" name="Graphique 23" descr="Toque d'étudiant avec un remplissage uni">
            <a:extLst>
              <a:ext uri="{FF2B5EF4-FFF2-40B4-BE49-F238E27FC236}">
                <a16:creationId xmlns:a16="http://schemas.microsoft.com/office/drawing/2014/main" id="{AF6EF962-D3CE-4BD2-97D5-6DC200C671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06" y="1311707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8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2723275" name="Titre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 algn="ctr"/>
            <a:r>
              <a:rPr lang="fr-FR" altLang="fr-FR" sz="3600" dirty="0"/>
              <a:t>Introduction </a:t>
            </a:r>
            <a:br>
              <a:rPr lang="fr-FR" altLang="fr-FR" sz="3600" dirty="0"/>
            </a:br>
            <a:r>
              <a:rPr lang="fr-FR" altLang="fr-FR" sz="3600" dirty="0"/>
              <a:t>to international partners</a:t>
            </a:r>
          </a:p>
        </p:txBody>
      </p:sp>
      <p:sp>
        <p:nvSpPr>
          <p:cNvPr id="35561807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67507" y="1716742"/>
            <a:ext cx="8947053" cy="47291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1400" dirty="0"/>
              <a:t>The Normandy region / the city of Caen-La-Mer</a:t>
            </a:r>
          </a:p>
          <a:p>
            <a:pPr>
              <a:defRPr/>
            </a:pPr>
            <a:r>
              <a:rPr lang="fr-FR" sz="1400" dirty="0"/>
              <a:t>The University of Caen: An internationally-oriented institution </a:t>
            </a:r>
          </a:p>
          <a:p>
            <a:pPr>
              <a:defRPr/>
            </a:pPr>
            <a:endParaRPr lang="fr-FR" sz="1400" dirty="0"/>
          </a:p>
          <a:p>
            <a:pPr>
              <a:defRPr/>
            </a:pPr>
            <a:r>
              <a:rPr lang="fr-FR" sz="1400" dirty="0"/>
              <a:t>The Faculty of Psychology </a:t>
            </a:r>
          </a:p>
          <a:p>
            <a:pPr>
              <a:defRPr/>
            </a:pPr>
            <a:r>
              <a:rPr lang="fr-FR" sz="1400" dirty="0"/>
              <a:t>Course offerings: Bachelor’s, Master’s, PhD, professional training</a:t>
            </a:r>
          </a:p>
          <a:p>
            <a:pPr>
              <a:defRPr/>
            </a:pPr>
            <a:r>
              <a:rPr lang="fr-FR" sz="1400" dirty="0"/>
              <a:t>Teaching methods and innovation </a:t>
            </a:r>
          </a:p>
          <a:p>
            <a:pPr>
              <a:defRPr/>
            </a:pPr>
            <a:r>
              <a:rPr lang="fr-FR" sz="1400" dirty="0"/>
              <a:t>A well-developed working environment</a:t>
            </a:r>
          </a:p>
          <a:p>
            <a:pPr>
              <a:defRPr/>
            </a:pPr>
            <a:r>
              <a:rPr lang="fr-FR" sz="1400" dirty="0"/>
              <a:t>International cooperation: </a:t>
            </a:r>
          </a:p>
          <a:p>
            <a:pPr lvl="1">
              <a:defRPr/>
            </a:pPr>
            <a:r>
              <a:rPr lang="fr-FR" sz="1400" dirty="0"/>
              <a:t>Student, teaching and administrative mobility</a:t>
            </a:r>
          </a:p>
          <a:p>
            <a:pPr lvl="1">
              <a:defRPr/>
            </a:pPr>
            <a:r>
              <a:rPr lang="fr-FR" sz="1400" dirty="0"/>
              <a:t>Support and success for international students</a:t>
            </a:r>
          </a:p>
          <a:p>
            <a:pPr>
              <a:defRPr/>
            </a:pPr>
            <a:r>
              <a:rPr lang="fr-FR" sz="1400" dirty="0"/>
              <a:t>Research</a:t>
            </a:r>
          </a:p>
          <a:p>
            <a:pPr marL="0" indent="0">
              <a:buNone/>
              <a:defRPr/>
            </a:pPr>
            <a:endParaRPr lang="fr-FR" sz="1400" dirty="0"/>
          </a:p>
          <a:p>
            <a:pPr>
              <a:defRPr/>
            </a:pPr>
            <a:r>
              <a:rPr lang="fr-FR" sz="1400" dirty="0"/>
              <a:t>Useful contacts and links</a:t>
            </a:r>
          </a:p>
          <a:p>
            <a:pPr>
              <a:defRPr/>
            </a:pPr>
            <a:r>
              <a:rPr lang="fr-FR" sz="1400" dirty="0"/>
              <a:t>News </a:t>
            </a:r>
          </a:p>
          <a:p>
            <a:pPr lvl="1">
              <a:defRPr/>
            </a:pPr>
            <a:endParaRPr lang="fr-FR" sz="1400" dirty="0"/>
          </a:p>
          <a:p>
            <a:pPr>
              <a:defRPr/>
            </a:pPr>
            <a:endParaRPr lang="fr-FR" sz="1400" dirty="0"/>
          </a:p>
          <a:p>
            <a:pPr>
              <a:defRPr/>
            </a:pPr>
            <a:endParaRPr lang="fr-FR" sz="1400" dirty="0">
              <a:hlinkClick r:id="rId3"/>
            </a:endParaRPr>
          </a:p>
          <a:p>
            <a:pPr>
              <a:defRPr/>
            </a:pPr>
            <a:endParaRPr lang="fr-FR" sz="1400" dirty="0">
              <a:hlinkClick r:id="rId3"/>
            </a:endParaRPr>
          </a:p>
        </p:txBody>
      </p:sp>
      <p:sp>
        <p:nvSpPr>
          <p:cNvPr id="4" name="Larme 3">
            <a:extLst>
              <a:ext uri="{FF2B5EF4-FFF2-40B4-BE49-F238E27FC236}">
                <a16:creationId xmlns:a16="http://schemas.microsoft.com/office/drawing/2014/main" id="{8B3B1179-68C8-4CD9-8548-ADAF487EC25B}"/>
              </a:ext>
            </a:extLst>
          </p:cNvPr>
          <p:cNvSpPr/>
          <p:nvPr/>
        </p:nvSpPr>
        <p:spPr>
          <a:xfrm flipH="1">
            <a:off x="8061340" y="2710111"/>
            <a:ext cx="3263153" cy="3213847"/>
          </a:xfrm>
          <a:prstGeom prst="teardrop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B0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00B0A3"/>
                </a:solidFill>
              </a:ln>
            </a:endParaRPr>
          </a:p>
        </p:txBody>
      </p:sp>
      <p:pic>
        <p:nvPicPr>
          <p:cNvPr id="7" name="Graphique 6" descr="Badge d'employé avec un remplissage uni">
            <a:extLst>
              <a:ext uri="{FF2B5EF4-FFF2-40B4-BE49-F238E27FC236}">
                <a16:creationId xmlns:a16="http://schemas.microsoft.com/office/drawing/2014/main" id="{CE5F862E-6236-4F4A-BAAE-E44A0EB1256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30" y="5439475"/>
            <a:ext cx="593735" cy="593735"/>
          </a:xfrm>
          <a:prstGeom prst="rect">
            <a:avLst/>
          </a:prstGeom>
        </p:spPr>
      </p:pic>
      <p:pic>
        <p:nvPicPr>
          <p:cNvPr id="9" name="Graphique 8" descr="Classe avec un remplissage uni">
            <a:extLst>
              <a:ext uri="{FF2B5EF4-FFF2-40B4-BE49-F238E27FC236}">
                <a16:creationId xmlns:a16="http://schemas.microsoft.com/office/drawing/2014/main" id="{23627271-8FB4-4886-B04C-B074AEB975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330" y="3045705"/>
            <a:ext cx="593736" cy="593736"/>
          </a:xfrm>
          <a:prstGeom prst="rect">
            <a:avLst/>
          </a:prstGeom>
        </p:spPr>
      </p:pic>
      <p:pic>
        <p:nvPicPr>
          <p:cNvPr id="11" name="Graphique 10" descr="Repère avec un remplissage uni">
            <a:extLst>
              <a:ext uri="{FF2B5EF4-FFF2-40B4-BE49-F238E27FC236}">
                <a16:creationId xmlns:a16="http://schemas.microsoft.com/office/drawing/2014/main" id="{B7B480BD-62F4-41EB-A3B5-DAE0C747BD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0331" y="1904804"/>
            <a:ext cx="593735" cy="593735"/>
          </a:xfrm>
          <a:prstGeom prst="rect">
            <a:avLst/>
          </a:prstGeom>
        </p:spPr>
      </p:pic>
      <p:pic>
        <p:nvPicPr>
          <p:cNvPr id="13" name="Graphique 12" descr="Globe terrestre : Europe et Afrique avec un remplissage uni">
            <a:extLst>
              <a:ext uri="{FF2B5EF4-FFF2-40B4-BE49-F238E27FC236}">
                <a16:creationId xmlns:a16="http://schemas.microsoft.com/office/drawing/2014/main" id="{5BC9FFE4-F0D0-40E8-9223-F3A86DCC67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0330" y="3818285"/>
            <a:ext cx="593736" cy="593736"/>
          </a:xfrm>
          <a:prstGeom prst="rect">
            <a:avLst/>
          </a:prstGeom>
        </p:spPr>
      </p:pic>
      <p:pic>
        <p:nvPicPr>
          <p:cNvPr id="15" name="Graphique 14" descr="Microscope avec un remplissage uni">
            <a:extLst>
              <a:ext uri="{FF2B5EF4-FFF2-40B4-BE49-F238E27FC236}">
                <a16:creationId xmlns:a16="http://schemas.microsoft.com/office/drawing/2014/main" id="{EA8F3648-0E94-4997-8CEE-9999474627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0329" y="4590865"/>
            <a:ext cx="593736" cy="59373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6" y="1555495"/>
            <a:ext cx="1076776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/>
              <a:t>Support and success for international students</a:t>
            </a:r>
          </a:p>
          <a:p>
            <a:pPr marL="0" indent="0">
              <a:buNone/>
              <a:defRPr/>
            </a:pPr>
            <a:endParaRPr lang="fr-FR" sz="2400" b="1" dirty="0"/>
          </a:p>
          <a:p>
            <a:pPr marL="457200" lvl="1" indent="0" algn="ctr">
              <a:buNone/>
              <a:defRPr/>
            </a:pPr>
            <a:r>
              <a:rPr lang="fr-FR" sz="2000" dirty="0"/>
              <a:t>Two International Advisors </a:t>
            </a:r>
          </a:p>
          <a:p>
            <a:pPr marL="457200" lvl="1" indent="0" algn="ctr">
              <a:buNone/>
              <a:defRPr/>
            </a:pPr>
            <a:r>
              <a:rPr lang="fr-FR" sz="2000" dirty="0">
                <a:solidFill>
                  <a:srgbClr val="00B0A3"/>
                </a:solidFill>
                <a:latin typeface="Ubuntu Condensed" panose="020B0506030602030204" pitchFamily="34" charset="0"/>
              </a:rPr>
              <a:t>Manuel Tostain </a:t>
            </a:r>
            <a:r>
              <a:rPr lang="fr-FR" sz="2000" dirty="0"/>
              <a:t>(academic) &amp; </a:t>
            </a:r>
            <a:r>
              <a:rPr lang="fr-FR" sz="2000" dirty="0">
                <a:solidFill>
                  <a:srgbClr val="00B0A3"/>
                </a:solidFill>
                <a:latin typeface="Ubuntu Condensed" panose="020B0506030602030204" pitchFamily="34" charset="0"/>
              </a:rPr>
              <a:t>Stéphanie Deal </a:t>
            </a:r>
            <a:r>
              <a:rPr lang="fr-FR" sz="2000" dirty="0"/>
              <a:t>(administrative)</a:t>
            </a:r>
          </a:p>
          <a:p>
            <a:pPr lvl="1">
              <a:defRPr/>
            </a:pPr>
            <a:endParaRPr lang="fr-FR" sz="2000" dirty="0"/>
          </a:p>
          <a:p>
            <a:pPr marL="457200" lvl="1" indent="0">
              <a:buNone/>
              <a:defRPr/>
            </a:pPr>
            <a:r>
              <a:rPr lang="fr-FR" sz="2000" dirty="0"/>
              <a:t>A </a:t>
            </a:r>
            <a:r>
              <a:rPr lang="fr-FR" sz="2000" dirty="0">
                <a:hlinkClick r:id="rId3"/>
              </a:rPr>
              <a:t>dedicated international section </a:t>
            </a:r>
            <a:r>
              <a:rPr lang="fr-FR" sz="2000" dirty="0"/>
              <a:t>for incoming and outgoing students</a:t>
            </a:r>
          </a:p>
          <a:p>
            <a:pPr marL="457200" lvl="1" indent="0">
              <a:buNone/>
              <a:defRPr/>
            </a:pPr>
            <a:endParaRPr lang="fr-FR" sz="500" dirty="0"/>
          </a:p>
          <a:p>
            <a:pPr marL="457200" lvl="1" indent="0">
              <a:buNone/>
              <a:defRPr/>
            </a:pPr>
            <a:r>
              <a:rPr lang="fr-FR" sz="2000" dirty="0"/>
              <a:t>Tutoring and personalised academic support schemes</a:t>
            </a:r>
          </a:p>
          <a:p>
            <a:pPr marL="457200" lvl="1" indent="0">
              <a:buNone/>
              <a:defRPr/>
            </a:pPr>
            <a:endParaRPr lang="fr-FR" sz="500" dirty="0"/>
          </a:p>
          <a:p>
            <a:pPr marL="457200" lvl="1" indent="0">
              <a:buNone/>
              <a:defRPr/>
            </a:pPr>
            <a:r>
              <a:rPr lang="fr-FR" sz="2000" dirty="0">
                <a:hlinkClick r:id="rId4"/>
              </a:rPr>
              <a:t>Study guides </a:t>
            </a:r>
            <a:r>
              <a:rPr lang="fr-FR" sz="2000" dirty="0"/>
              <a:t>detailing course content</a:t>
            </a:r>
          </a:p>
          <a:p>
            <a:pPr marL="457200" lvl="1" indent="0">
              <a:buNone/>
              <a:defRPr/>
            </a:pPr>
            <a:endParaRPr lang="fr-FR" sz="500" dirty="0"/>
          </a:p>
          <a:p>
            <a:pPr marL="457200" lvl="1" indent="0">
              <a:buNone/>
              <a:defRPr/>
            </a:pPr>
            <a:r>
              <a:rPr lang="fr-FR" sz="2000" dirty="0"/>
              <a:t>An online course selection system called ‘Smile’ </a:t>
            </a:r>
          </a:p>
          <a:p>
            <a:pPr marL="914400" lvl="2" indent="0">
              <a:buNone/>
              <a:defRPr/>
            </a:pPr>
            <a:r>
              <a:rPr lang="fr-FR" sz="1500" dirty="0"/>
              <a:t>with details of </a:t>
            </a:r>
            <a:r>
              <a:rPr lang="fr-FR" sz="1500" dirty="0" err="1"/>
              <a:t>prerequisites </a:t>
            </a:r>
            <a:r>
              <a:rPr lang="fr-FR" sz="1500" dirty="0"/>
              <a:t>for each module</a:t>
            </a:r>
          </a:p>
          <a:p>
            <a:pPr marL="914400" lvl="2" indent="0">
              <a:buNone/>
              <a:defRPr/>
            </a:pPr>
            <a:endParaRPr lang="fr-FR" sz="1500" dirty="0"/>
          </a:p>
          <a:p>
            <a:pPr marL="457200" lvl="1" indent="0">
              <a:buNone/>
              <a:defRPr/>
            </a:pPr>
            <a:r>
              <a:rPr lang="fr-FR" sz="2000" dirty="0">
                <a:hlinkClick r:id="rId5"/>
              </a:rPr>
              <a:t>Academic calendar</a:t>
            </a:r>
            <a:r>
              <a:rPr lang="fr-FR" sz="2000" dirty="0"/>
              <a:t>: Semester 1 (September–December), Semester 2 (January–April)</a:t>
            </a:r>
          </a:p>
        </p:txBody>
      </p:sp>
      <p:pic>
        <p:nvPicPr>
          <p:cNvPr id="4" name="Graphique 16">
            <a:hlinkClick r:id="rId6"/>
            <a:extLst>
              <a:ext uri="{FF2B5EF4-FFF2-40B4-BE49-F238E27FC236}">
                <a16:creationId xmlns:a16="http://schemas.microsoft.com/office/drawing/2014/main" id="{BD4319BC-D4C7-25C7-D359-1E2F1DE7B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1319915" flipH="1" flipV="1">
            <a:off x="6873680" y="4903367"/>
            <a:ext cx="659176" cy="526970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BC68000-2867-4E36-8C68-378BF298C205}"/>
              </a:ext>
            </a:extLst>
          </p:cNvPr>
          <p:cNvSpPr txBox="1">
            <a:spLocks/>
          </p:cNvSpPr>
          <p:nvPr/>
        </p:nvSpPr>
        <p:spPr bwMode="auto">
          <a:xfrm>
            <a:off x="867506" y="786308"/>
            <a:ext cx="5354185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International cooperation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3" name="Graphique 12" descr="Calendrier journalier avec un remplissage uni">
            <a:extLst>
              <a:ext uri="{FF2B5EF4-FFF2-40B4-BE49-F238E27FC236}">
                <a16:creationId xmlns:a16="http://schemas.microsoft.com/office/drawing/2014/main" id="{0C9AFD8F-B7E9-493E-BE59-3F21B9952F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3551" y="5632225"/>
            <a:ext cx="561975" cy="561975"/>
          </a:xfrm>
          <a:prstGeom prst="rect">
            <a:avLst/>
          </a:prstGeom>
        </p:spPr>
      </p:pic>
      <p:pic>
        <p:nvPicPr>
          <p:cNvPr id="15" name="Graphique 14" descr="Internet avec un remplissage uni">
            <a:extLst>
              <a:ext uri="{FF2B5EF4-FFF2-40B4-BE49-F238E27FC236}">
                <a16:creationId xmlns:a16="http://schemas.microsoft.com/office/drawing/2014/main" id="{1BEA603A-CF67-46D8-9B5E-2A87FAEB17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6518" y="4856719"/>
            <a:ext cx="561975" cy="561975"/>
          </a:xfrm>
          <a:prstGeom prst="rect">
            <a:avLst/>
          </a:prstGeom>
        </p:spPr>
      </p:pic>
      <p:pic>
        <p:nvPicPr>
          <p:cNvPr id="17" name="Graphique 16" descr="Toque d'étudiant avec un remplissage uni">
            <a:extLst>
              <a:ext uri="{FF2B5EF4-FFF2-40B4-BE49-F238E27FC236}">
                <a16:creationId xmlns:a16="http://schemas.microsoft.com/office/drawing/2014/main" id="{F057DA63-3E76-4242-94E6-9E93EDCEB7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6518" y="3780150"/>
            <a:ext cx="561975" cy="561975"/>
          </a:xfrm>
          <a:prstGeom prst="rect">
            <a:avLst/>
          </a:prstGeom>
        </p:spPr>
      </p:pic>
      <p:pic>
        <p:nvPicPr>
          <p:cNvPr id="19" name="Graphique 18" descr="Livre ouvert avec un remplissage uni">
            <a:extLst>
              <a:ext uri="{FF2B5EF4-FFF2-40B4-BE49-F238E27FC236}">
                <a16:creationId xmlns:a16="http://schemas.microsoft.com/office/drawing/2014/main" id="{8683DF98-D0CB-40AD-98F1-AB4C9375BC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3853" y="4257117"/>
            <a:ext cx="561975" cy="561975"/>
          </a:xfrm>
          <a:prstGeom prst="rect">
            <a:avLst/>
          </a:prstGeom>
        </p:spPr>
      </p:pic>
      <p:pic>
        <p:nvPicPr>
          <p:cNvPr id="21" name="Graphique 20" descr="Globe terrestre : Europe et Afrique avec un remplissage uni">
            <a:extLst>
              <a:ext uri="{FF2B5EF4-FFF2-40B4-BE49-F238E27FC236}">
                <a16:creationId xmlns:a16="http://schemas.microsoft.com/office/drawing/2014/main" id="{9F33D6BB-74EA-40B6-8CC0-AA78CF7647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3551" y="3271800"/>
            <a:ext cx="5619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05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7" y="1984085"/>
            <a:ext cx="10767766" cy="64344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>
                <a:hlinkClick r:id="rId3"/>
              </a:rPr>
              <a:t>Teaching and administrative mobility</a:t>
            </a:r>
            <a:endParaRPr lang="fr-FR" sz="2400" b="1" dirty="0"/>
          </a:p>
        </p:txBody>
      </p:sp>
      <p:pic>
        <p:nvPicPr>
          <p:cNvPr id="9" name="Graphique 16">
            <a:hlinkClick r:id="rId3"/>
            <a:extLst>
              <a:ext uri="{FF2B5EF4-FFF2-40B4-BE49-F238E27FC236}">
                <a16:creationId xmlns:a16="http://schemas.microsoft.com/office/drawing/2014/main" id="{4D4E7851-3627-4529-8C76-7892FECB23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6481064" y="2014885"/>
            <a:ext cx="431478" cy="344940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DE35041-4EAB-4521-85A1-C0FDB2E6C66B}"/>
              </a:ext>
            </a:extLst>
          </p:cNvPr>
          <p:cNvSpPr txBox="1">
            <a:spLocks/>
          </p:cNvSpPr>
          <p:nvPr/>
        </p:nvSpPr>
        <p:spPr bwMode="auto">
          <a:xfrm>
            <a:off x="867506" y="786308"/>
            <a:ext cx="5572856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International cooperation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11" name="Graphique 10" descr="Classe avec un remplissage uni">
            <a:extLst>
              <a:ext uri="{FF2B5EF4-FFF2-40B4-BE49-F238E27FC236}">
                <a16:creationId xmlns:a16="http://schemas.microsoft.com/office/drawing/2014/main" id="{1C22C462-9677-4437-A876-C096C17D1C2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auto">
          <a:xfrm>
            <a:off x="105507" y="1692707"/>
            <a:ext cx="762000" cy="762000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9501F545-FC8E-4FD0-92C3-DFEB7ADEEB5F}"/>
              </a:ext>
            </a:extLst>
          </p:cNvPr>
          <p:cNvSpPr txBox="1">
            <a:spLocks/>
          </p:cNvSpPr>
          <p:nvPr/>
        </p:nvSpPr>
        <p:spPr bwMode="auto">
          <a:xfrm>
            <a:off x="1702696" y="4761561"/>
            <a:ext cx="4548694" cy="41928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1600" b="1" dirty="0">
                <a:solidFill>
                  <a:srgbClr val="00B0A3"/>
                </a:solidFill>
              </a:rPr>
              <a:t>3 Erasmus+ partnerships: </a:t>
            </a:r>
          </a:p>
          <a:p>
            <a:pPr lvl="1">
              <a:defRPr/>
            </a:pPr>
            <a:r>
              <a:rPr lang="fr-FR" sz="1600" dirty="0"/>
              <a:t>Liège (Belgium)</a:t>
            </a:r>
          </a:p>
          <a:p>
            <a:pPr lvl="1">
              <a:defRPr/>
            </a:pPr>
            <a:r>
              <a:rPr lang="fr-FR" sz="1600" dirty="0"/>
              <a:t>Vila Real (Portugal)</a:t>
            </a:r>
          </a:p>
          <a:p>
            <a:pPr lvl="1">
              <a:defRPr/>
            </a:pPr>
            <a:r>
              <a:rPr lang="fr-FR" sz="1600" dirty="0"/>
              <a:t>Istanbul (Turkey) </a:t>
            </a:r>
          </a:p>
          <a:p>
            <a:pPr marL="0" indent="0">
              <a:buNone/>
              <a:defRPr/>
            </a:pPr>
            <a:endParaRPr lang="fr-FR" sz="500" dirty="0"/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77E410B7-EB82-4C34-A092-7D6BFC8B59F6}"/>
              </a:ext>
            </a:extLst>
          </p:cNvPr>
          <p:cNvSpPr txBox="1">
            <a:spLocks/>
          </p:cNvSpPr>
          <p:nvPr/>
        </p:nvSpPr>
        <p:spPr bwMode="auto">
          <a:xfrm>
            <a:off x="457200" y="2796553"/>
            <a:ext cx="4959001" cy="1292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/>
              <a:buNone/>
              <a:defRPr/>
            </a:pPr>
            <a:r>
              <a:rPr lang="fr-FR" sz="2000" b="1" dirty="0"/>
              <a:t>Teacher mobility </a:t>
            </a:r>
          </a:p>
          <a:p>
            <a:pPr marL="457200" lvl="1" indent="0" algn="ctr">
              <a:buFont typeface="Arial"/>
              <a:buNone/>
              <a:defRPr/>
            </a:pPr>
            <a:endParaRPr lang="fr-FR" sz="1000" dirty="0"/>
          </a:p>
          <a:p>
            <a:pPr marL="457200" lvl="1" indent="0" algn="ctr">
              <a:buFont typeface="Arial"/>
              <a:buNone/>
              <a:defRPr/>
            </a:pPr>
            <a:r>
              <a:rPr lang="fr-FR" sz="2000" dirty="0"/>
              <a:t>hosting and sending teachers for short-term teaching assignments or seminars, ‘visiting lecturers’ scheme</a:t>
            </a:r>
          </a:p>
          <a:p>
            <a:pPr>
              <a:defRPr/>
            </a:pPr>
            <a:endParaRPr lang="fr-FR" sz="2400" b="1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1F0FA3D-59DE-498E-A91C-CB276CD6B952}"/>
              </a:ext>
            </a:extLst>
          </p:cNvPr>
          <p:cNvSpPr txBox="1">
            <a:spLocks/>
          </p:cNvSpPr>
          <p:nvPr/>
        </p:nvSpPr>
        <p:spPr bwMode="auto">
          <a:xfrm>
            <a:off x="6096000" y="2796553"/>
            <a:ext cx="4959001" cy="1292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Font typeface="Arial"/>
              <a:buNone/>
              <a:defRPr/>
            </a:pPr>
            <a:r>
              <a:rPr lang="fr-FR" sz="2000" b="1" dirty="0"/>
              <a:t>Administrative mobility </a:t>
            </a:r>
          </a:p>
          <a:p>
            <a:pPr marL="457200" lvl="1" indent="0" algn="ctr">
              <a:buFont typeface="Arial"/>
              <a:buNone/>
              <a:defRPr/>
            </a:pPr>
            <a:endParaRPr lang="fr-FR" sz="1000" dirty="0"/>
          </a:p>
          <a:p>
            <a:pPr marL="457200" lvl="1" indent="0" algn="ctr">
              <a:buFont typeface="Arial"/>
              <a:buNone/>
              <a:defRPr/>
            </a:pPr>
            <a:r>
              <a:rPr lang="fr-FR" sz="2000" dirty="0"/>
              <a:t>hosting and sending administrative staff for exchanges of best practice and internationalisation initiatives 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489F8A7-D07E-4F07-BC8D-D9A9BB2F3FF7}"/>
              </a:ext>
            </a:extLst>
          </p:cNvPr>
          <p:cNvCxnSpPr>
            <a:cxnSpLocks/>
          </p:cNvCxnSpPr>
          <p:nvPr/>
        </p:nvCxnSpPr>
        <p:spPr bwMode="auto">
          <a:xfrm>
            <a:off x="6096000" y="2627530"/>
            <a:ext cx="0" cy="3704259"/>
          </a:xfrm>
          <a:prstGeom prst="line">
            <a:avLst/>
          </a:prstGeom>
          <a:ln w="19050">
            <a:solidFill>
              <a:srgbClr val="00B0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3FE5C626-DA3A-4A47-8D27-ECB4D3C994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433" y="4619347"/>
            <a:ext cx="2394868" cy="16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96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25A83E5-5A75-4D3A-A49D-38CD6224B2BA}"/>
              </a:ext>
            </a:extLst>
          </p:cNvPr>
          <p:cNvSpPr txBox="1">
            <a:spLocks/>
          </p:cNvSpPr>
          <p:nvPr/>
        </p:nvSpPr>
        <p:spPr bwMode="auto">
          <a:xfrm>
            <a:off x="867508" y="911522"/>
            <a:ext cx="1694718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Research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424234" y="1984018"/>
            <a:ext cx="1076776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000" b="1" dirty="0"/>
              <a:t>	UR 7452 – Caen Normandy Psychology Laboratory (</a:t>
            </a:r>
            <a:r>
              <a:rPr lang="fr-FR" sz="2000" b="1" dirty="0">
                <a:hlinkClick r:id="rId3"/>
              </a:rPr>
              <a:t>LPCN</a:t>
            </a:r>
            <a:r>
              <a:rPr lang="fr-FR" sz="2000" b="1" dirty="0"/>
              <a:t>)</a:t>
            </a:r>
          </a:p>
          <a:p>
            <a:pPr lvl="1">
              <a:defRPr/>
            </a:pPr>
            <a:endParaRPr lang="fr-FR" sz="1600" dirty="0"/>
          </a:p>
          <a:p>
            <a:pPr lvl="1">
              <a:defRPr/>
            </a:pPr>
            <a:r>
              <a:rPr lang="fr-FR" sz="1600" dirty="0"/>
              <a:t>The LPCN’s research projects fall within two areas of application: health and education</a:t>
            </a:r>
          </a:p>
          <a:p>
            <a:pPr lvl="1">
              <a:defRPr/>
            </a:pPr>
            <a:r>
              <a:rPr lang="fr-FR" sz="1600" dirty="0"/>
              <a:t>OPTICOG Programme (</a:t>
            </a:r>
            <a:r>
              <a:rPr lang="fr-FR" sz="1600" b="1" dirty="0">
                <a:solidFill>
                  <a:srgbClr val="00B0A3"/>
                </a:solidFill>
              </a:rPr>
              <a:t>optimisation of cognitive abilities in older adults</a:t>
            </a:r>
            <a:r>
              <a:rPr lang="fr-FR" sz="1600" dirty="0"/>
              <a:t>): collaboration with the Centre for Research on Psychological Functioning and Dysfunction (EA 7475) and the GIGA In Vivo </a:t>
            </a:r>
            <a:r>
              <a:rPr lang="fr-FR" sz="1600" dirty="0" err="1"/>
              <a:t>Imaging</a:t>
            </a:r>
            <a:r>
              <a:rPr lang="fr-FR" sz="1600" dirty="0"/>
              <a:t> Laboratory at the University of Liège. DREMA Programme (</a:t>
            </a:r>
            <a:r>
              <a:rPr lang="fr-FR" sz="1600" dirty="0" err="1"/>
              <a:t>Drunkorexia Research with Ecological Momentary Assessment</a:t>
            </a:r>
            <a:r>
              <a:rPr lang="fr-FR" sz="1600" dirty="0"/>
              <a:t>): collaboration with the Universities of Louvain-la-Neuve (Belgium), Stanford (USA) and Lausanne (Switzerland).</a:t>
            </a:r>
          </a:p>
          <a:p>
            <a:pPr marL="457200" lvl="1" indent="0">
              <a:buNone/>
              <a:defRPr/>
            </a:pPr>
            <a:endParaRPr lang="fr-FR" sz="1600" dirty="0"/>
          </a:p>
          <a:p>
            <a:pPr marL="0" indent="0">
              <a:buNone/>
              <a:defRPr/>
            </a:pPr>
            <a:r>
              <a:rPr lang="fr-FR" sz="2000" b="1" dirty="0"/>
              <a:t>	UMRS 1077 – Neuropsychology and Human Memory Imaging (</a:t>
            </a:r>
            <a:r>
              <a:rPr lang="fr-FR" sz="2000" b="1" dirty="0">
                <a:hlinkClick r:id="rId4"/>
              </a:rPr>
              <a:t>NIMH</a:t>
            </a:r>
            <a:r>
              <a:rPr lang="fr-FR" sz="2000" b="1" dirty="0"/>
              <a:t>) </a:t>
            </a:r>
          </a:p>
          <a:p>
            <a:pPr lvl="1">
              <a:defRPr/>
            </a:pPr>
            <a:endParaRPr lang="fr-FR" sz="1600" dirty="0"/>
          </a:p>
          <a:p>
            <a:pPr lvl="1">
              <a:defRPr/>
            </a:pPr>
            <a:r>
              <a:rPr lang="fr-FR" sz="1600" dirty="0"/>
              <a:t>Unit 1077 is the </a:t>
            </a:r>
            <a:r>
              <a:rPr lang="fr-FR" sz="1600" b="1" dirty="0">
                <a:solidFill>
                  <a:srgbClr val="00B0A3"/>
                </a:solidFill>
              </a:rPr>
              <a:t>only research unit in France and one of the few in Europe </a:t>
            </a:r>
            <a:r>
              <a:rPr lang="fr-FR" sz="1600" dirty="0"/>
              <a:t>dedicated solely to the study of human memory and its disorders. UNESCO Chair for Peace: law, history and neurosciences for sustainable peace: collaboration with the Universities of Gaston Berger (Senegal), Saint-Joseph (Lebanon) and Toamasina (Madagascar)</a:t>
            </a:r>
          </a:p>
          <a:p>
            <a:pPr>
              <a:defRPr/>
            </a:pPr>
            <a:endParaRPr lang="fr-FR" sz="2400" b="1" dirty="0"/>
          </a:p>
          <a:p>
            <a:pPr>
              <a:defRPr/>
            </a:pPr>
            <a:endParaRPr lang="fr-FR" sz="20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97B40CA-8071-4CFD-BB0A-B6F37E189B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26597" y="1701934"/>
            <a:ext cx="2004990" cy="8759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57CF082-DD82-4065-89CA-A001CC0F59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21076" y="4155491"/>
            <a:ext cx="965555" cy="1000575"/>
          </a:xfrm>
          <a:prstGeom prst="rect">
            <a:avLst/>
          </a:prstGeom>
        </p:spPr>
      </p:pic>
      <p:pic>
        <p:nvPicPr>
          <p:cNvPr id="8" name="Graphique 16">
            <a:hlinkClick r:id="rId3"/>
            <a:extLst>
              <a:ext uri="{FF2B5EF4-FFF2-40B4-BE49-F238E27FC236}">
                <a16:creationId xmlns:a16="http://schemas.microsoft.com/office/drawing/2014/main" id="{7ED43020-5F2D-4D28-B991-EED0B4D1D3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9400026" y="2176008"/>
            <a:ext cx="282955" cy="226205"/>
          </a:xfrm>
          <a:prstGeom prst="rect">
            <a:avLst/>
          </a:prstGeom>
        </p:spPr>
      </p:pic>
      <p:pic>
        <p:nvPicPr>
          <p:cNvPr id="9" name="Graphique 16">
            <a:hlinkClick r:id="rId4"/>
            <a:extLst>
              <a:ext uri="{FF2B5EF4-FFF2-40B4-BE49-F238E27FC236}">
                <a16:creationId xmlns:a16="http://schemas.microsoft.com/office/drawing/2014/main" id="{8EEFDEA1-FEB0-4461-80F6-9AA4E34298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10626289" y="4296799"/>
            <a:ext cx="282955" cy="22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67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433B2C5D-865D-4D40-9EED-4ED85DAB8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04302" y="1645030"/>
            <a:ext cx="2307993" cy="1000575"/>
          </a:xfrm>
          <a:prstGeom prst="rect">
            <a:avLst/>
          </a:prstGeom>
        </p:spPr>
      </p:pic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000857" y="2300197"/>
            <a:ext cx="1076776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000" b="1" dirty="0"/>
              <a:t>	UR 3918 – Centre for Research on Risks and Vulnerabilities (</a:t>
            </a:r>
            <a:r>
              <a:rPr lang="fr-FR" sz="2000" b="1" dirty="0">
                <a:hlinkClick r:id="rId4"/>
              </a:rPr>
              <a:t>CERREV</a:t>
            </a:r>
            <a:r>
              <a:rPr lang="fr-FR" sz="2000" b="1" dirty="0"/>
              <a:t>)</a:t>
            </a:r>
          </a:p>
          <a:p>
            <a:pPr lvl="1">
              <a:defRPr/>
            </a:pPr>
            <a:endParaRPr lang="fr-FR" sz="1600" dirty="0"/>
          </a:p>
          <a:p>
            <a:pPr lvl="1">
              <a:defRPr/>
            </a:pPr>
            <a:r>
              <a:rPr lang="fr-FR" sz="1600" dirty="0" err="1"/>
              <a:t>CERREV’s</a:t>
            </a:r>
            <a:r>
              <a:rPr lang="fr-FR" sz="1600" dirty="0"/>
              <a:t> objective is to analyse, from a multidisciplinary perspective (anthropology, psychology, public health, sociology), </a:t>
            </a:r>
            <a:r>
              <a:rPr lang="fr-FR" sz="1600" b="1" dirty="0">
                <a:solidFill>
                  <a:srgbClr val="00B0A3"/>
                </a:solidFill>
              </a:rPr>
              <a:t>individual and/or collective risks and vulnerabilities in contemporary societies</a:t>
            </a:r>
            <a:r>
              <a:rPr lang="fr-FR" sz="1600" dirty="0"/>
              <a:t>, whether Western or otherwise</a:t>
            </a:r>
          </a:p>
          <a:p>
            <a:pPr lvl="1">
              <a:defRPr/>
            </a:pPr>
            <a:r>
              <a:rPr lang="fr-FR" sz="1600" dirty="0"/>
              <a:t> UPFRONT Programme (</a:t>
            </a:r>
            <a:r>
              <a:rPr lang="fr-FR" sz="1600" dirty="0" err="1"/>
              <a:t>Understanding polarisation </a:t>
            </a:r>
            <a:r>
              <a:rPr lang="fr-FR" sz="1600" dirty="0"/>
              <a:t>and </a:t>
            </a:r>
            <a:r>
              <a:rPr lang="fr-FR" sz="1600" dirty="0" err="1"/>
              <a:t>radicalisation </a:t>
            </a:r>
            <a:r>
              <a:rPr lang="fr-FR" sz="1600" dirty="0"/>
              <a:t>to </a:t>
            </a:r>
            <a:r>
              <a:rPr lang="fr-FR" sz="1600" dirty="0" err="1"/>
              <a:t>foster political </a:t>
            </a:r>
            <a:r>
              <a:rPr lang="fr-FR" sz="1600" dirty="0"/>
              <a:t>participation, </a:t>
            </a:r>
            <a:r>
              <a:rPr lang="fr-FR" sz="1600" dirty="0" err="1"/>
              <a:t>counter extremism</a:t>
            </a:r>
            <a:r>
              <a:rPr lang="fr-FR" sz="1600" dirty="0"/>
              <a:t>, and </a:t>
            </a:r>
            <a:r>
              <a:rPr lang="fr-FR" sz="1600" dirty="0" err="1"/>
              <a:t>revitalise democratic debate</a:t>
            </a:r>
            <a:r>
              <a:rPr lang="fr-FR" sz="1600" dirty="0"/>
              <a:t>) with the University of Montreal (Canada); International Consortium for </a:t>
            </a:r>
            <a:r>
              <a:rPr lang="fr-FR" sz="1600" dirty="0" err="1"/>
              <a:t>Critical Theories Programme </a:t>
            </a:r>
            <a:r>
              <a:rPr lang="fr-FR" sz="1600" dirty="0"/>
              <a:t>with the Universities of </a:t>
            </a:r>
            <a:r>
              <a:rPr lang="fr-FR" sz="1600" dirty="0" err="1"/>
              <a:t>Berkeley </a:t>
            </a:r>
            <a:r>
              <a:rPr lang="fr-FR" sz="1600" dirty="0"/>
              <a:t>and </a:t>
            </a:r>
            <a:r>
              <a:rPr lang="fr-FR" sz="1600" dirty="0" err="1"/>
              <a:t>Northwestern </a:t>
            </a:r>
            <a:r>
              <a:rPr lang="fr-FR" sz="1600" dirty="0"/>
              <a:t>(USA); CAPES COFECUB Programme with the Universities of Brasília and Rio de Janeiro (Brazil), etc.</a:t>
            </a:r>
          </a:p>
          <a:p>
            <a:pPr marL="0" indent="0">
              <a:buNone/>
              <a:defRPr/>
            </a:pPr>
            <a:endParaRPr lang="fr-FR" sz="1600" dirty="0"/>
          </a:p>
          <a:p>
            <a:pPr marL="0" indent="0">
              <a:buNone/>
              <a:defRPr/>
            </a:pPr>
            <a:r>
              <a:rPr lang="fr-FR" sz="1600" b="1" dirty="0"/>
              <a:t>	</a:t>
            </a:r>
            <a:r>
              <a:rPr lang="fr-FR" sz="2000" b="1" dirty="0"/>
              <a:t>UMR 1237 - </a:t>
            </a:r>
            <a:r>
              <a:rPr lang="fr-FR" sz="2000" b="1" dirty="0">
                <a:hlinkClick r:id="rId5"/>
              </a:rPr>
              <a:t>Neuropresage</a:t>
            </a:r>
            <a:r>
              <a:rPr lang="fr-FR" sz="2000" b="1" dirty="0"/>
              <a:t> </a:t>
            </a:r>
          </a:p>
          <a:p>
            <a:pPr lvl="1">
              <a:defRPr/>
            </a:pPr>
            <a:endParaRPr lang="fr-FR" sz="1600" dirty="0"/>
          </a:p>
          <a:p>
            <a:pPr lvl="1">
              <a:defRPr/>
            </a:pPr>
            <a:r>
              <a:rPr lang="fr-FR" sz="1600" dirty="0"/>
              <a:t>The unit’s research focuses on the </a:t>
            </a:r>
            <a:r>
              <a:rPr lang="fr-FR" sz="1600" b="1" dirty="0">
                <a:solidFill>
                  <a:srgbClr val="00B0A3"/>
                </a:solidFill>
              </a:rPr>
              <a:t>central nervous system </a:t>
            </a:r>
            <a:r>
              <a:rPr lang="fr-FR" sz="1600" dirty="0"/>
              <a:t>and its neurovascular, </a:t>
            </a:r>
            <a:r>
              <a:rPr lang="fr-FR" sz="1600" dirty="0" err="1"/>
              <a:t>neuroinflammatory</a:t>
            </a:r>
            <a:r>
              <a:rPr lang="fr-FR" sz="1600" dirty="0"/>
              <a:t> and environmental interfaces. Collaborations with the Universities of Montreal (Canada), Liège (Belgium), Berkeley (USA), Catalonia (Spain), </a:t>
            </a:r>
            <a:r>
              <a:rPr lang="fr-FR" sz="1600" dirty="0" err="1"/>
              <a:t>Rabou University </a:t>
            </a:r>
            <a:r>
              <a:rPr lang="fr-FR" sz="1600" dirty="0"/>
              <a:t>(Netherlands), Geneva (Switzerland), etc.</a:t>
            </a:r>
          </a:p>
          <a:p>
            <a:pPr>
              <a:defRPr/>
            </a:pPr>
            <a:endParaRPr lang="fr-FR" sz="2400" b="1" dirty="0"/>
          </a:p>
          <a:p>
            <a:pPr>
              <a:defRPr/>
            </a:pPr>
            <a:endParaRPr lang="fr-FR" sz="2000" b="1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6CC3D34-303F-4531-8DDE-F6A64DA3A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04302" y="4925884"/>
            <a:ext cx="1122454" cy="572919"/>
          </a:xfrm>
          <a:prstGeom prst="rect">
            <a:avLst/>
          </a:prstGeom>
        </p:spPr>
      </p:pic>
      <p:pic>
        <p:nvPicPr>
          <p:cNvPr id="8" name="Graphique 16">
            <a:hlinkClick r:id="rId4"/>
            <a:extLst>
              <a:ext uri="{FF2B5EF4-FFF2-40B4-BE49-F238E27FC236}">
                <a16:creationId xmlns:a16="http://schemas.microsoft.com/office/drawing/2014/main" id="{043F737C-BE23-4B30-A27B-4F90CC135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10241031" y="2532503"/>
            <a:ext cx="282955" cy="226205"/>
          </a:xfrm>
          <a:prstGeom prst="rect">
            <a:avLst/>
          </a:prstGeom>
        </p:spPr>
      </p:pic>
      <p:pic>
        <p:nvPicPr>
          <p:cNvPr id="9" name="Graphique 16">
            <a:hlinkClick r:id="rId5"/>
            <a:extLst>
              <a:ext uri="{FF2B5EF4-FFF2-40B4-BE49-F238E27FC236}">
                <a16:creationId xmlns:a16="http://schemas.microsoft.com/office/drawing/2014/main" id="{300D53EC-8CB3-4C80-8A3A-350F4F2D4B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5242067" y="5236474"/>
            <a:ext cx="282955" cy="226205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A3B0940-FD7B-462D-B61C-078D7729C3B0}"/>
              </a:ext>
            </a:extLst>
          </p:cNvPr>
          <p:cNvSpPr txBox="1">
            <a:spLocks/>
          </p:cNvSpPr>
          <p:nvPr/>
        </p:nvSpPr>
        <p:spPr bwMode="auto">
          <a:xfrm>
            <a:off x="867508" y="911522"/>
            <a:ext cx="1694718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6702677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208822" y="1984085"/>
            <a:ext cx="1076776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000" b="1" dirty="0"/>
              <a:t>	UMR 6552 – Animal and Human Ethology (</a:t>
            </a:r>
            <a:r>
              <a:rPr lang="fr-FR" sz="2000" b="1" dirty="0">
                <a:hlinkClick r:id="rId3"/>
              </a:rPr>
              <a:t>EthoS</a:t>
            </a:r>
            <a:r>
              <a:rPr lang="fr-FR" sz="2000" b="1" dirty="0"/>
              <a:t>)</a:t>
            </a:r>
          </a:p>
          <a:p>
            <a:pPr lvl="1">
              <a:defRPr/>
            </a:pPr>
            <a:endParaRPr lang="fr-FR" sz="1600" dirty="0"/>
          </a:p>
          <a:p>
            <a:pPr lvl="1">
              <a:defRPr/>
            </a:pPr>
            <a:r>
              <a:rPr lang="fr-FR" sz="1600" dirty="0"/>
              <a:t>This unit’s research focuses on </a:t>
            </a:r>
            <a:r>
              <a:rPr lang="fr-FR" sz="1600" b="1" dirty="0">
                <a:solidFill>
                  <a:srgbClr val="00B0A3"/>
                </a:solidFill>
              </a:rPr>
              <a:t>the ethology </a:t>
            </a:r>
            <a:r>
              <a:rPr lang="fr-FR" sz="1600" dirty="0"/>
              <a:t>of a wide range of species, from cephalopods (cuttlefish, octopuses) to human and non-human primates </a:t>
            </a:r>
          </a:p>
          <a:p>
            <a:pPr lvl="1">
              <a:defRPr/>
            </a:pPr>
            <a:r>
              <a:rPr lang="fr-FR" sz="1600" dirty="0"/>
              <a:t>Partnerships with the Universities of Montreal (Canada), Tunis (Tunisia), the </a:t>
            </a:r>
            <a:r>
              <a:rPr lang="fr-FR" sz="1600" dirty="0" err="1"/>
              <a:t>University </a:t>
            </a:r>
            <a:r>
              <a:rPr lang="fr-FR" sz="1600" dirty="0"/>
              <a:t>of </a:t>
            </a:r>
            <a:r>
              <a:rPr lang="fr-FR" sz="1600" dirty="0" err="1"/>
              <a:t>Veterinary Medicine </a:t>
            </a:r>
            <a:r>
              <a:rPr lang="fr-FR" sz="1600" dirty="0"/>
              <a:t>Vienna (Austria), etc.</a:t>
            </a:r>
          </a:p>
          <a:p>
            <a:pPr marL="457200" lvl="1" indent="0">
              <a:buNone/>
              <a:defRPr/>
            </a:pPr>
            <a:endParaRPr lang="fr-FR" sz="1600" dirty="0"/>
          </a:p>
          <a:p>
            <a:pPr marL="0" indent="0">
              <a:buNone/>
              <a:defRPr/>
            </a:pPr>
            <a:r>
              <a:rPr lang="fr-FR" sz="2000" b="1" dirty="0"/>
              <a:t>	UMRS 1075 – Mobility: Ageing, Pathology, Health (</a:t>
            </a:r>
            <a:r>
              <a:rPr lang="fr-FR" sz="2000" b="1" dirty="0">
                <a:hlinkClick r:id="rId4"/>
              </a:rPr>
              <a:t>COMETE</a:t>
            </a:r>
            <a:r>
              <a:rPr lang="fr-FR" sz="2000" b="1" dirty="0"/>
              <a:t>)</a:t>
            </a:r>
          </a:p>
          <a:p>
            <a:pPr lvl="1">
              <a:defRPr/>
            </a:pPr>
            <a:endParaRPr lang="fr-FR" sz="1600" dirty="0"/>
          </a:p>
          <a:p>
            <a:pPr lvl="1">
              <a:defRPr/>
            </a:pPr>
            <a:r>
              <a:rPr lang="fr-FR" sz="1600" dirty="0" err="1"/>
              <a:t>Research</a:t>
            </a:r>
            <a:r>
              <a:rPr lang="fr-FR" sz="1600" dirty="0"/>
              <a:t> themes: </a:t>
            </a:r>
            <a:r>
              <a:rPr lang="fr-FR" sz="1600" b="1" dirty="0">
                <a:solidFill>
                  <a:srgbClr val="00B0A3"/>
                </a:solidFill>
              </a:rPr>
              <a:t>memory and behavioural plasticity</a:t>
            </a:r>
            <a:r>
              <a:rPr lang="fr-FR" sz="1600" dirty="0"/>
              <a:t>, cognition and mobility, sensorimotor adaptations and remediation through physical activity and chronobiological resynchronisation. Space research programmes in collaboration with NASA (USA), Russia, Japan, Humboldt University of Berlin (Germany)</a:t>
            </a:r>
          </a:p>
          <a:p>
            <a:pPr>
              <a:defRPr/>
            </a:pPr>
            <a:endParaRPr lang="fr-FR" sz="2400" b="1" dirty="0"/>
          </a:p>
          <a:p>
            <a:pPr>
              <a:defRPr/>
            </a:pPr>
            <a:endParaRPr lang="fr-FR" sz="2000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E1BB665-6D1B-4B3A-ABEC-3D17AA456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39610" y="3817803"/>
            <a:ext cx="1755866" cy="48702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60E45B9-CE17-4E93-8049-679B6363A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215412" y="1711683"/>
            <a:ext cx="1304192" cy="678180"/>
          </a:xfrm>
          <a:prstGeom prst="rect">
            <a:avLst/>
          </a:prstGeom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8B55947C-8158-422B-87B4-57A14DF08F95}"/>
              </a:ext>
            </a:extLst>
          </p:cNvPr>
          <p:cNvSpPr txBox="1">
            <a:spLocks/>
          </p:cNvSpPr>
          <p:nvPr/>
        </p:nvSpPr>
        <p:spPr bwMode="auto">
          <a:xfrm>
            <a:off x="1019908" y="420783"/>
            <a:ext cx="10527321" cy="100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>
              <a:lnSpc>
                <a:spcPct val="90000"/>
              </a:lnSpc>
              <a:spcBef>
                <a:spcPts val="0"/>
              </a:spcBef>
              <a:buNone/>
              <a:defRPr sz="3600" b="1" i="0" cap="all">
                <a:solidFill>
                  <a:schemeClr val="tx1"/>
                </a:solidFill>
                <a:latin typeface="Ubuntu"/>
                <a:ea typeface="Ubuntu"/>
                <a:cs typeface="Ubuntu"/>
              </a:defRPr>
            </a:lvl1pPr>
          </a:lstStyle>
          <a:p>
            <a:endParaRPr lang="fr-FR" altLang="fr-FR" u="sng" dirty="0"/>
          </a:p>
        </p:txBody>
      </p:sp>
      <p:pic>
        <p:nvPicPr>
          <p:cNvPr id="9" name="Graphique 16">
            <a:hlinkClick r:id="rId4"/>
            <a:extLst>
              <a:ext uri="{FF2B5EF4-FFF2-40B4-BE49-F238E27FC236}">
                <a16:creationId xmlns:a16="http://schemas.microsoft.com/office/drawing/2014/main" id="{A57730BE-7EAF-46CB-B871-04E10F3BBA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9551053" y="4191729"/>
            <a:ext cx="282955" cy="226205"/>
          </a:xfrm>
          <a:prstGeom prst="rect">
            <a:avLst/>
          </a:prstGeom>
        </p:spPr>
      </p:pic>
      <p:pic>
        <p:nvPicPr>
          <p:cNvPr id="10" name="Graphique 16">
            <a:hlinkClick r:id="rId3"/>
            <a:extLst>
              <a:ext uri="{FF2B5EF4-FFF2-40B4-BE49-F238E27FC236}">
                <a16:creationId xmlns:a16="http://schemas.microsoft.com/office/drawing/2014/main" id="{27BB9F2D-EEF7-4448-BD76-129C1E969D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8116752" y="2153708"/>
            <a:ext cx="282955" cy="226205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C9C6CD7-9616-4D90-8FE9-2892A4D73D73}"/>
              </a:ext>
            </a:extLst>
          </p:cNvPr>
          <p:cNvSpPr txBox="1">
            <a:spLocks/>
          </p:cNvSpPr>
          <p:nvPr/>
        </p:nvSpPr>
        <p:spPr bwMode="auto">
          <a:xfrm>
            <a:off x="867508" y="911522"/>
            <a:ext cx="1694718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652039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25A83E5-5A75-4D3A-A49D-38CD6224B2BA}"/>
              </a:ext>
            </a:extLst>
          </p:cNvPr>
          <p:cNvSpPr txBox="1">
            <a:spLocks/>
          </p:cNvSpPr>
          <p:nvPr/>
        </p:nvSpPr>
        <p:spPr bwMode="auto">
          <a:xfrm>
            <a:off x="867506" y="911519"/>
            <a:ext cx="4917831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Contacts and useful links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69D0A87A-6AF8-4CA5-ABCA-807C80C4A24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67507" y="1660017"/>
            <a:ext cx="10767766" cy="4192878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000" dirty="0"/>
              <a:t>Website:</a:t>
            </a:r>
            <a:r>
              <a:rPr lang="fr-FR" sz="2000" dirty="0">
                <a:hlinkClick r:id="rId3"/>
              </a:rPr>
              <a:t> https://ufr-psychologie.unicaen.fr </a:t>
            </a:r>
            <a:r>
              <a:rPr lang="fr-FR" sz="2000" dirty="0"/>
              <a:t> </a:t>
            </a:r>
          </a:p>
          <a:p>
            <a:pPr marL="0" indent="0">
              <a:buNone/>
              <a:defRPr/>
            </a:pPr>
            <a:r>
              <a:rPr lang="fr-FR" sz="2000" dirty="0"/>
              <a:t>Telephone: +33 2 31 56 65 57 </a:t>
            </a:r>
          </a:p>
          <a:p>
            <a:pPr marL="0" indent="0">
              <a:buNone/>
              <a:defRPr/>
            </a:pPr>
            <a:r>
              <a:rPr lang="fr-FR" sz="2000" dirty="0"/>
              <a:t>Email:</a:t>
            </a:r>
            <a:r>
              <a:rPr lang="fr-FR" sz="2000" dirty="0">
                <a:hlinkClick r:id="rId4"/>
              </a:rPr>
              <a:t> scolarite.psychologie@unicaen.fr </a:t>
            </a:r>
            <a:r>
              <a:rPr lang="fr-FR" sz="2000" dirty="0"/>
              <a:t>   </a:t>
            </a:r>
          </a:p>
          <a:p>
            <a:pPr marL="0" indent="0">
              <a:buNone/>
              <a:defRPr/>
            </a:pPr>
            <a:r>
              <a:rPr lang="fr-FR" sz="2000" dirty="0"/>
              <a:t>Videos: </a:t>
            </a:r>
            <a:r>
              <a:rPr lang="fr-FR" sz="2000" dirty="0">
                <a:hlinkClick r:id="rId5"/>
              </a:rPr>
              <a:t>Canal U Caen/psychology </a:t>
            </a:r>
            <a:endParaRPr lang="fr-FR" sz="2000" dirty="0"/>
          </a:p>
          <a:p>
            <a:pPr marL="0" indent="0">
              <a:buNone/>
              <a:defRPr/>
            </a:pPr>
            <a:endParaRPr lang="fr-FR" sz="1000" dirty="0"/>
          </a:p>
          <a:p>
            <a:pPr marL="0" indent="0">
              <a:buNone/>
              <a:defRPr/>
            </a:pPr>
            <a:r>
              <a:rPr lang="fr-FR" sz="2000" dirty="0"/>
              <a:t>International contacts </a:t>
            </a:r>
          </a:p>
          <a:p>
            <a:pPr>
              <a:defRPr/>
            </a:pPr>
            <a:r>
              <a:rPr lang="fr-FR" sz="2000" dirty="0"/>
              <a:t>Manuel Tostain (academic):</a:t>
            </a:r>
            <a:r>
              <a:rPr lang="fr-FR" sz="2000" dirty="0">
                <a:hlinkClick r:id="rId6"/>
              </a:rPr>
              <a:t> manuel.tostain@unicaen.fr</a:t>
            </a:r>
            <a:endParaRPr lang="fr-FR" sz="2000" dirty="0"/>
          </a:p>
          <a:p>
            <a:pPr>
              <a:defRPr/>
            </a:pPr>
            <a:r>
              <a:rPr lang="fr-FR" sz="2000" dirty="0"/>
              <a:t>Stéphanie Deal (administrative):</a:t>
            </a:r>
            <a:r>
              <a:rPr lang="fr-FR" sz="2000" dirty="0">
                <a:hlinkClick r:id="rId7"/>
              </a:rPr>
              <a:t> stephanie.deal@unicaen.fr</a:t>
            </a:r>
            <a:endParaRPr lang="fr-FR" sz="2000" dirty="0"/>
          </a:p>
          <a:p>
            <a:pPr marL="0" indent="0">
              <a:buNone/>
              <a:defRPr/>
            </a:pPr>
            <a:endParaRPr lang="fr-FR" sz="1000" dirty="0"/>
          </a:p>
          <a:p>
            <a:pPr marL="0" indent="0">
              <a:buNone/>
              <a:defRPr/>
            </a:pPr>
            <a:r>
              <a:rPr lang="fr-FR" sz="2000" dirty="0"/>
              <a:t>Psychology Students’ Association • </a:t>
            </a:r>
            <a:r>
              <a:rPr lang="fr-FR" sz="2000" dirty="0">
                <a:hlinkClick r:id="rId8"/>
              </a:rPr>
              <a:t>EPSYCA</a:t>
            </a:r>
            <a:r>
              <a:rPr lang="fr-FR" sz="2000" dirty="0"/>
              <a:t> </a:t>
            </a:r>
          </a:p>
          <a:p>
            <a:pPr marL="0" indent="0">
              <a:buNone/>
              <a:defRPr/>
            </a:pPr>
            <a:r>
              <a:rPr lang="fr-FR" sz="2000" dirty="0">
                <a:hlinkClick r:id="rId9"/>
              </a:rPr>
              <a:t>epsyca@gmail.com</a:t>
            </a:r>
            <a:r>
              <a:rPr lang="fr-FR" sz="2000" dirty="0"/>
              <a:t> </a:t>
            </a:r>
          </a:p>
          <a:p>
            <a:pPr marL="0" indent="0">
              <a:buNone/>
              <a:defRPr/>
            </a:pPr>
            <a:r>
              <a:rPr lang="fr-FR" sz="1500" dirty="0"/>
              <a:t>Campus 1 • Building N • 1st floor • Rooms SA 111 and 114</a:t>
            </a:r>
          </a:p>
          <a:p>
            <a:pPr>
              <a:defRPr/>
            </a:pPr>
            <a:endParaRPr lang="fr-FR" sz="2000" dirty="0"/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8B55947C-8158-422B-87B4-57A14DF08F95}"/>
              </a:ext>
            </a:extLst>
          </p:cNvPr>
          <p:cNvSpPr txBox="1">
            <a:spLocks/>
          </p:cNvSpPr>
          <p:nvPr/>
        </p:nvSpPr>
        <p:spPr bwMode="auto">
          <a:xfrm>
            <a:off x="1019908" y="420783"/>
            <a:ext cx="10527321" cy="100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>
              <a:lnSpc>
                <a:spcPct val="90000"/>
              </a:lnSpc>
              <a:spcBef>
                <a:spcPts val="0"/>
              </a:spcBef>
              <a:buNone/>
              <a:defRPr sz="3600" b="1" i="0" cap="all">
                <a:solidFill>
                  <a:schemeClr val="tx1"/>
                </a:solidFill>
                <a:latin typeface="Ubuntu"/>
                <a:ea typeface="Ubuntu"/>
                <a:cs typeface="Ubuntu"/>
              </a:defRPr>
            </a:lvl1pPr>
          </a:lstStyle>
          <a:p>
            <a:endParaRPr lang="fr-FR" altLang="fr-FR" u="sng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B4B0D3-F5AA-6346-D0B3-EE292B92BA16}"/>
              </a:ext>
            </a:extLst>
          </p:cNvPr>
          <p:cNvSpPr txBox="1"/>
          <p:nvPr/>
        </p:nvSpPr>
        <p:spPr>
          <a:xfrm>
            <a:off x="9856307" y="16824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4130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8668950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005223" y="988602"/>
            <a:ext cx="6181553" cy="1313677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 marL="0" indent="0">
              <a:lnSpc>
                <a:spcPct val="150000"/>
              </a:lnSpc>
              <a:buClr>
                <a:srgbClr val="00B0A3"/>
              </a:buClr>
              <a:buFont typeface="Arial"/>
              <a:buNone/>
              <a:defRPr/>
            </a:pPr>
            <a:r>
              <a:rPr lang="fr-FR" sz="1600" b="0" i="0" u="sng" strike="noStrike" cap="none" spc="0" dirty="0">
                <a:solidFill>
                  <a:schemeClr val="tx1"/>
                </a:solidFill>
                <a:latin typeface="Ubuntu" panose="020B0504030602030204" pitchFamily="34" charset="0"/>
                <a:ea typeface="Verdana"/>
                <a:cs typeface="Verdana"/>
                <a:hlinkClick r:id="rId3"/>
              </a:rPr>
              <a:t>Romane, psychologist: changing direction to find your path</a:t>
            </a:r>
            <a:endParaRPr sz="1600" dirty="0">
              <a:latin typeface="Ubuntu" panose="020B0504030602030204" pitchFamily="34" charset="0"/>
              <a:cs typeface="Verdana"/>
            </a:endParaRPr>
          </a:p>
        </p:txBody>
      </p:sp>
      <p:pic>
        <p:nvPicPr>
          <p:cNvPr id="185455556" name="Image 18545555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421" y="1538362"/>
            <a:ext cx="2223179" cy="1373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874788" name="Image 1438747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136624" y="2355618"/>
            <a:ext cx="2382955" cy="1072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A8F70D5F-9BA0-4C3F-AD92-EFFC5A17C18E}"/>
              </a:ext>
            </a:extLst>
          </p:cNvPr>
          <p:cNvSpPr txBox="1">
            <a:spLocks/>
          </p:cNvSpPr>
          <p:nvPr/>
        </p:nvSpPr>
        <p:spPr bwMode="auto">
          <a:xfrm>
            <a:off x="867507" y="716416"/>
            <a:ext cx="1726062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News</a:t>
            </a:r>
          </a:p>
        </p:txBody>
      </p:sp>
      <p:pic>
        <p:nvPicPr>
          <p:cNvPr id="12" name="Graphique 16">
            <a:hlinkClick r:id="rId3"/>
            <a:extLst>
              <a:ext uri="{FF2B5EF4-FFF2-40B4-BE49-F238E27FC236}">
                <a16:creationId xmlns:a16="http://schemas.microsoft.com/office/drawing/2014/main" id="{C20702D1-D2D3-42CA-AABD-299B82DA70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2769105" y="539998"/>
            <a:ext cx="441355" cy="352836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815DB602-53AC-4B3D-9917-77A59947D85A}"/>
              </a:ext>
            </a:extLst>
          </p:cNvPr>
          <p:cNvSpPr txBox="1">
            <a:spLocks/>
          </p:cNvSpPr>
          <p:nvPr/>
        </p:nvSpPr>
        <p:spPr bwMode="auto">
          <a:xfrm>
            <a:off x="3055377" y="2354427"/>
            <a:ext cx="6181553" cy="1313677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  <a:defRPr/>
            </a:pPr>
            <a:r>
              <a:rPr lang="fr-FR" sz="1600" u="sng" dirty="0">
                <a:latin typeface="Ubuntu" panose="020B0504030602030204" pitchFamily="34" charset="0"/>
                <a:ea typeface="Verdana"/>
                <a:cs typeface="Verdana"/>
                <a:hlinkClick r:id="rId7"/>
              </a:rPr>
              <a:t>The Paris attacks of 13 November 2015: what does science say?</a:t>
            </a:r>
            <a:endParaRPr lang="fr-FR" sz="1600" dirty="0">
              <a:latin typeface="Ubuntu" panose="020B0504030602030204" pitchFamily="34" charset="0"/>
              <a:cs typeface="Verdana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7C7650B-2E71-453C-AB68-20A968C657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9240" y="3681353"/>
            <a:ext cx="2216360" cy="1373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5CB3703B-7F2C-490C-8C2D-6A1C7AE81195}"/>
              </a:ext>
            </a:extLst>
          </p:cNvPr>
          <p:cNvSpPr txBox="1">
            <a:spLocks/>
          </p:cNvSpPr>
          <p:nvPr/>
        </p:nvSpPr>
        <p:spPr bwMode="auto">
          <a:xfrm>
            <a:off x="3005223" y="3690868"/>
            <a:ext cx="7353128" cy="1313677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Clr>
                <a:srgbClr val="00B0A3"/>
              </a:buClr>
              <a:buFont typeface="Arial"/>
              <a:buNone/>
              <a:defRPr/>
            </a:pPr>
            <a:r>
              <a:rPr lang="fr-FR" sz="1600" b="0" i="0" u="sng" strike="noStrike" cap="none" spc="0" dirty="0">
                <a:solidFill>
                  <a:schemeClr val="tx1"/>
                </a:solidFill>
                <a:latin typeface="Ubuntu" panose="020B0504030602030204" pitchFamily="34" charset="0"/>
                <a:ea typeface="Verdana"/>
                <a:cs typeface="Verdana"/>
                <a:hlinkClick r:id="rId9"/>
              </a:rPr>
              <a:t>What impact do our thoughts and feelings have on ageing?</a:t>
            </a:r>
            <a:endParaRPr lang="fr-FR" sz="1600" dirty="0">
              <a:latin typeface="Ubuntu" panose="020B0504030602030204" pitchFamily="34" charset="0"/>
              <a:cs typeface="Verdana"/>
            </a:endParaRP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5223B2F-EEC5-413A-80B8-9A79CBCC1F22}"/>
              </a:ext>
            </a:extLst>
          </p:cNvPr>
          <p:cNvSpPr txBox="1">
            <a:spLocks/>
          </p:cNvSpPr>
          <p:nvPr/>
        </p:nvSpPr>
        <p:spPr bwMode="auto">
          <a:xfrm>
            <a:off x="4216603" y="5004545"/>
            <a:ext cx="7353128" cy="1313677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fr-FR" sz="1600" u="sng" dirty="0">
                <a:latin typeface="Ubuntu" panose="020B0504030602030204" pitchFamily="34" charset="0"/>
                <a:ea typeface="Verdana"/>
                <a:cs typeface="Verdana"/>
                <a:hlinkClick r:id="rId10"/>
              </a:rPr>
              <a:t>How can we break the taboo surrounding incest?</a:t>
            </a:r>
            <a:endParaRPr lang="fr-FR" sz="1600" dirty="0">
              <a:latin typeface="Ubuntu" panose="020B0504030602030204" pitchFamily="34" charset="0"/>
              <a:cs typeface="Verdana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FC31D1D-A0DE-40B2-ACBF-F93F1478451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86776" y="5066208"/>
            <a:ext cx="2382955" cy="1184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2138201" name="Titre 1"/>
          <p:cNvSpPr>
            <a:spLocks noGrp="1"/>
          </p:cNvSpPr>
          <p:nvPr>
            <p:ph type="title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defRPr cap="all"/>
            </a:lvl1pPr>
          </a:lstStyle>
          <a:p>
            <a:pPr algn="ctr">
              <a:defRPr/>
            </a:pPr>
            <a:r>
              <a:t>Thank you for your attention</a:t>
            </a:r>
          </a:p>
        </p:txBody>
      </p:sp>
      <p:sp>
        <p:nvSpPr>
          <p:cNvPr id="1363132741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718038" y="96932"/>
            <a:ext cx="10527322" cy="472916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>
              <a:buClr>
                <a:srgbClr val="00B0A3"/>
              </a:buClr>
              <a:defRPr/>
            </a:lvl1pPr>
            <a:lvl2pPr>
              <a:buClr>
                <a:srgbClr val="00B0A3"/>
              </a:buClr>
              <a:defRPr/>
            </a:lvl2pPr>
            <a:lvl3pPr>
              <a:buClr>
                <a:srgbClr val="00B0A3"/>
              </a:buClr>
              <a:defRPr/>
            </a:lvl3pPr>
            <a:lvl4pPr>
              <a:buClr>
                <a:srgbClr val="00B0A3"/>
              </a:buClr>
              <a:defRPr/>
            </a:lvl4pPr>
            <a:lvl5pPr>
              <a:buClr>
                <a:srgbClr val="00B0A3"/>
              </a:buClr>
              <a:defRPr/>
            </a:lvl5pPr>
          </a:lstStyle>
          <a:p>
            <a:pPr marL="0" indent="0" algn="ctr">
              <a:buClr>
                <a:srgbClr val="00B0A3"/>
              </a:buClr>
              <a:buFont typeface="Arial"/>
              <a:buNone/>
              <a:defRPr/>
            </a:pP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International partners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, </a:t>
            </a:r>
            <a:endParaRPr lang="fr-FR" b="0" dirty="0">
              <a:latin typeface="Ubuntu" panose="020B0504030602030204" pitchFamily="34" charset="0"/>
              <a:ea typeface="Verdana"/>
              <a:cs typeface="Verdana"/>
            </a:endParaRPr>
          </a:p>
          <a:p>
            <a:pPr marL="0" indent="0" algn="ctr">
              <a:buClr>
                <a:srgbClr val="00B0A3"/>
              </a:buClr>
              <a:buFont typeface="Arial"/>
              <a:buNone/>
              <a:defRPr/>
            </a:pP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international students</a:t>
            </a:r>
            <a:r>
              <a:rPr lang="fr-FR" b="0" dirty="0">
                <a:latin typeface="Ubuntu" panose="020B0504030602030204" pitchFamily="34" charset="0"/>
                <a:ea typeface="Verdana"/>
                <a:cs typeface="Verdana"/>
              </a:rPr>
              <a:t>:</a:t>
            </a:r>
            <a:endParaRPr b="0" dirty="0">
              <a:latin typeface="Ubuntu" panose="020B0504030602030204" pitchFamily="34" charset="0"/>
              <a:cs typeface="Verdana"/>
            </a:endParaRPr>
          </a:p>
          <a:p>
            <a:pPr marL="0" indent="0" algn="ctr">
              <a:buClr>
                <a:srgbClr val="00B0A3"/>
              </a:buClr>
              <a:buFont typeface="Arial"/>
              <a:buNone/>
              <a:defRPr/>
            </a:pP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we would like 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to </a:t>
            </a: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welcome 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you to </a:t>
            </a:r>
            <a:r>
              <a:rPr lang="fr-FR" b="0" dirty="0">
                <a:latin typeface="Ubuntu" panose="020B0504030602030204" pitchFamily="34" charset="0"/>
                <a:ea typeface="Verdana"/>
                <a:cs typeface="Verdana"/>
              </a:rPr>
              <a:t>the Faculty 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of </a:t>
            </a:r>
            <a:r>
              <a:rPr b="0" dirty="0" err="1">
                <a:latin typeface="Ubuntu" panose="020B0504030602030204" pitchFamily="34" charset="0"/>
                <a:ea typeface="Verdana"/>
                <a:cs typeface="Verdana"/>
              </a:rPr>
              <a:t>Psychology</a:t>
            </a:r>
            <a:r>
              <a:rPr b="0" dirty="0">
                <a:latin typeface="Ubuntu" panose="020B0504030602030204" pitchFamily="34" charset="0"/>
                <a:ea typeface="Verdana"/>
                <a:cs typeface="Verdana"/>
              </a:rPr>
              <a:t>!</a:t>
            </a:r>
            <a:endParaRPr lang="fr-FR" b="0" dirty="0">
              <a:latin typeface="Ubuntu" panose="020B0504030602030204" pitchFamily="34" charset="0"/>
              <a:ea typeface="Verdana"/>
              <a:cs typeface="Verdana"/>
            </a:endParaRPr>
          </a:p>
          <a:p>
            <a:pPr marL="0" indent="0" algn="ctr">
              <a:buClr>
                <a:srgbClr val="00B0A3"/>
              </a:buClr>
              <a:buFont typeface="Arial"/>
              <a:buNone/>
              <a:defRPr/>
            </a:pPr>
            <a:endParaRPr b="0" dirty="0">
              <a:latin typeface="Ubuntu" panose="020B0504030602030204" pitchFamily="34" charset="0"/>
              <a:cs typeface="Verdana"/>
            </a:endParaRPr>
          </a:p>
          <a:p>
            <a:pPr marL="0" indent="0" algn="ctr">
              <a:buClr>
                <a:srgbClr val="00B0A3"/>
              </a:buClr>
              <a:buFont typeface="Arial"/>
              <a:buNone/>
              <a:defRPr/>
            </a:pPr>
            <a:r>
              <a:rPr lang="fr-FR" sz="2800" b="0" i="0" u="none" strike="noStrike" cap="none" spc="0" dirty="0">
                <a:solidFill>
                  <a:schemeClr val="tx1"/>
                </a:solidFill>
                <a:latin typeface="Ubuntu" panose="020B0504030602030204" pitchFamily="34" charset="0"/>
                <a:ea typeface="Verdana"/>
                <a:cs typeface="Verdana"/>
              </a:rPr>
              <a:t>We look forward to answering your questions</a:t>
            </a:r>
            <a:endParaRPr sz="2800" b="0" dirty="0">
              <a:latin typeface="Ubuntu" panose="020B0504030602030204" pitchFamily="34" charset="0"/>
              <a:cs typeface="Verdana"/>
            </a:endParaRPr>
          </a:p>
        </p:txBody>
      </p:sp>
      <p:pic>
        <p:nvPicPr>
          <p:cNvPr id="1042144622" name="Image 10421446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859108" y="3867977"/>
            <a:ext cx="3126269" cy="2824916"/>
          </a:xfrm>
          <a:prstGeom prst="rect">
            <a:avLst/>
          </a:prstGeom>
          <a:ln w="12700">
            <a:solidFill>
              <a:srgbClr val="00B0A3"/>
            </a:solidFill>
          </a:ln>
        </p:spPr>
      </p:pic>
      <p:pic>
        <p:nvPicPr>
          <p:cNvPr id="386547542" name="Image 3865475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67514" y="3867977"/>
            <a:ext cx="2118687" cy="2824916"/>
          </a:xfrm>
          <a:prstGeom prst="rect">
            <a:avLst/>
          </a:prstGeom>
          <a:ln w="12700">
            <a:solidFill>
              <a:srgbClr val="00B0A3"/>
            </a:solidFill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C58287B-E348-6852-24CD-94707CFF74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854365" y="4055345"/>
            <a:ext cx="3609776" cy="20665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201905-772E-420F-BADA-55A1690C4DAA}"/>
              </a:ext>
            </a:extLst>
          </p:cNvPr>
          <p:cNvSpPr/>
          <p:nvPr/>
        </p:nvSpPr>
        <p:spPr>
          <a:xfrm>
            <a:off x="6915150" y="4626068"/>
            <a:ext cx="809625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19AAEC2-3C97-03ED-7770-DE6A03DADBE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2723275" name="Titre 1">
            <a:extLst>
              <a:ext uri="{FF2B5EF4-FFF2-40B4-BE49-F238E27FC236}">
                <a16:creationId xmlns:a16="http://schemas.microsoft.com/office/drawing/2014/main" id="{8C530C28-5C39-9752-0F41-4FBE47B25DE2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fr-FR" altLang="fr-FR" sz="3600" b="1" dirty="0"/>
              <a:t>WELCOME TO NORMANDY</a:t>
            </a:r>
            <a:endParaRPr lang="fr-FR" altLang="fr-FR" sz="3600" dirty="0"/>
          </a:p>
        </p:txBody>
      </p:sp>
      <p:sp>
        <p:nvSpPr>
          <p:cNvPr id="355618072" name="Espace réservé du contenu 2">
            <a:extLst>
              <a:ext uri="{FF2B5EF4-FFF2-40B4-BE49-F238E27FC236}">
                <a16:creationId xmlns:a16="http://schemas.microsoft.com/office/drawing/2014/main" id="{DB77C494-34CA-12E0-309D-89F4AEA262E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25100" y="1382040"/>
            <a:ext cx="7483391" cy="47291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400" dirty="0">
                <a:hlinkClick r:id="rId3"/>
              </a:rPr>
              <a:t>The Normandy region</a:t>
            </a:r>
            <a:endParaRPr lang="fr-FR" sz="2400" dirty="0"/>
          </a:p>
          <a:p>
            <a:pPr lvl="1">
              <a:defRPr/>
            </a:pPr>
            <a:r>
              <a:rPr lang="fr-FR" sz="2000" dirty="0">
                <a:latin typeface="Ubuntu Light" panose="020B0304030602030204" pitchFamily="34" charset="0"/>
                <a:ea typeface="Verdana"/>
                <a:cs typeface="Verdana"/>
              </a:rPr>
              <a:t>Coastal region </a:t>
            </a:r>
          </a:p>
          <a:p>
            <a:pPr lvl="1">
              <a:defRPr/>
            </a:pPr>
            <a:r>
              <a:rPr lang="fr-FR" sz="2000" dirty="0">
                <a:latin typeface="Ubuntu Light" panose="020B0304030602030204" pitchFamily="34" charset="0"/>
                <a:ea typeface="Verdana"/>
                <a:cs typeface="Verdana"/>
              </a:rPr>
              <a:t>108,000 students</a:t>
            </a:r>
          </a:p>
          <a:p>
            <a:pPr lvl="1">
              <a:defRPr/>
            </a:pPr>
            <a:r>
              <a:rPr lang="fr-FR" sz="2000" dirty="0">
                <a:latin typeface="Ubuntu Light" panose="020B0304030602030204" pitchFamily="34" charset="0"/>
                <a:ea typeface="Verdana"/>
                <a:cs typeface="Verdana"/>
              </a:rPr>
              <a:t>15 million tourist visits per year</a:t>
            </a:r>
          </a:p>
          <a:p>
            <a:pPr lvl="1">
              <a:defRPr/>
            </a:pPr>
            <a:endParaRPr lang="fr-FR" dirty="0">
              <a:latin typeface="Ubuntu Light" panose="020B0304030602030204" pitchFamily="34" charset="0"/>
              <a:ea typeface="Verdana"/>
              <a:cs typeface="Verdana"/>
              <a:hlinkClick r:id="rId4"/>
            </a:endParaRPr>
          </a:p>
          <a:p>
            <a:pPr>
              <a:defRPr/>
            </a:pPr>
            <a:r>
              <a:rPr lang="fr-FR" sz="2400" dirty="0">
                <a:hlinkClick r:id="rId5"/>
              </a:rPr>
              <a:t>Caen-La-Mer </a:t>
            </a:r>
            <a:endParaRPr lang="fr-FR" sz="2400" dirty="0">
              <a:hlinkClick r:id="rId4"/>
            </a:endParaRPr>
          </a:p>
          <a:p>
            <a:pPr lvl="1">
              <a:defRPr/>
            </a:pPr>
            <a:r>
              <a:rPr lang="fr-FR" sz="2000" dirty="0"/>
              <a:t>20 km from the English Channel</a:t>
            </a:r>
          </a:p>
          <a:p>
            <a:pPr lvl="1">
              <a:defRPr/>
            </a:pPr>
            <a:r>
              <a:rPr lang="fr-FR" sz="2000" dirty="0"/>
              <a:t>275,000 inhabitants</a:t>
            </a:r>
          </a:p>
          <a:p>
            <a:pPr lvl="1">
              <a:defRPr/>
            </a:pPr>
            <a:r>
              <a:rPr lang="fr-FR" sz="2000" dirty="0"/>
              <a:t>Ranked 1st in Normandy for quality of life</a:t>
            </a:r>
          </a:p>
          <a:p>
            <a:pPr lvl="1">
              <a:defRPr/>
            </a:pPr>
            <a:r>
              <a:rPr lang="fr-FR" sz="2000" dirty="0"/>
              <a:t>4th best student city in France by 2026</a:t>
            </a:r>
          </a:p>
          <a:p>
            <a:pPr lvl="1">
              <a:defRPr/>
            </a:pPr>
            <a:r>
              <a:rPr lang="fr-FR" sz="2000" dirty="0"/>
              <a:t>Paris 2½ hours away by train, the UK by ferry, </a:t>
            </a:r>
          </a:p>
          <a:p>
            <a:pPr marL="457200" lvl="1" indent="0">
              <a:buNone/>
              <a:defRPr/>
            </a:pPr>
            <a:r>
              <a:rPr lang="fr-FR" sz="2000" dirty="0"/>
              <a:t>	the South of France by plane</a:t>
            </a:r>
          </a:p>
          <a:p>
            <a:pPr lvl="1">
              <a:defRPr/>
            </a:pPr>
            <a:r>
              <a:rPr lang="fr-FR" sz="2000" dirty="0"/>
              <a:t>20% student population</a:t>
            </a:r>
            <a:endParaRPr lang="fr-FR" sz="2000" dirty="0">
              <a:hlinkClick r:id="rId4"/>
            </a:endParaRPr>
          </a:p>
          <a:p>
            <a:pPr lvl="1">
              <a:defRPr/>
            </a:pPr>
            <a:r>
              <a:rPr lang="fr-FR" sz="2000" dirty="0">
                <a:hlinkClick r:id="rId4"/>
              </a:rPr>
              <a:t>Europe’s biggest student carnival</a:t>
            </a:r>
          </a:p>
        </p:txBody>
      </p:sp>
      <p:pic>
        <p:nvPicPr>
          <p:cNvPr id="5" name="Graphique 16">
            <a:hlinkClick r:id="rId5"/>
            <a:extLst>
              <a:ext uri="{FF2B5EF4-FFF2-40B4-BE49-F238E27FC236}">
                <a16:creationId xmlns:a16="http://schemas.microsoft.com/office/drawing/2014/main" id="{9E2A7F80-E8FA-4C08-3D9D-78DBBEBFB8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2429775" y="3371843"/>
            <a:ext cx="282955" cy="226205"/>
          </a:xfrm>
          <a:prstGeom prst="rect">
            <a:avLst/>
          </a:prstGeom>
        </p:spPr>
      </p:pic>
      <p:pic>
        <p:nvPicPr>
          <p:cNvPr id="6" name="Graphique 16">
            <a:hlinkClick r:id="rId3"/>
            <a:extLst>
              <a:ext uri="{FF2B5EF4-FFF2-40B4-BE49-F238E27FC236}">
                <a16:creationId xmlns:a16="http://schemas.microsoft.com/office/drawing/2014/main" id="{D04D40B3-F151-0502-8071-E0678A119D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3734654" y="1577847"/>
            <a:ext cx="282955" cy="226205"/>
          </a:xfrm>
          <a:prstGeom prst="rect">
            <a:avLst/>
          </a:prstGeom>
        </p:spPr>
      </p:pic>
      <p:pic>
        <p:nvPicPr>
          <p:cNvPr id="7" name="Picture 5" descr="E:\Mes Documents\Comm CI\Powerpoint\Powerpoint 2018\Missions UNICAEN\Carte rouge_FR.png">
            <a:extLst>
              <a:ext uri="{FF2B5EF4-FFF2-40B4-BE49-F238E27FC236}">
                <a16:creationId xmlns:a16="http://schemas.microsoft.com/office/drawing/2014/main" id="{03F0DCB0-7589-05FD-C79F-D066EDA6C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6333" y="3904237"/>
            <a:ext cx="2556588" cy="295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que 16">
            <a:hlinkClick r:id="rId4"/>
            <a:extLst>
              <a:ext uri="{FF2B5EF4-FFF2-40B4-BE49-F238E27FC236}">
                <a16:creationId xmlns:a16="http://schemas.microsoft.com/office/drawing/2014/main" id="{430444F4-4869-B66C-3672-73EFA3871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5105755" y="6147326"/>
            <a:ext cx="282955" cy="226205"/>
          </a:xfrm>
          <a:prstGeom prst="rect">
            <a:avLst/>
          </a:prstGeom>
        </p:spPr>
      </p:pic>
      <p:pic>
        <p:nvPicPr>
          <p:cNvPr id="15" name="Google Shape;121;p3">
            <a:extLst>
              <a:ext uri="{FF2B5EF4-FFF2-40B4-BE49-F238E27FC236}">
                <a16:creationId xmlns:a16="http://schemas.microsoft.com/office/drawing/2014/main" id="{FF1DCEA9-E0B2-4E35-9607-2E2F47ED4426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4756" y="1120193"/>
            <a:ext cx="2335571" cy="2338178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" name="Google Shape;122;p3">
            <a:extLst>
              <a:ext uri="{FF2B5EF4-FFF2-40B4-BE49-F238E27FC236}">
                <a16:creationId xmlns:a16="http://schemas.microsoft.com/office/drawing/2014/main" id="{A43B05E7-34DB-4DE5-BD9A-98012819E8A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00762" y="3664724"/>
            <a:ext cx="2335571" cy="2266949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" name="Google Shape;123;p3">
            <a:extLst>
              <a:ext uri="{FF2B5EF4-FFF2-40B4-BE49-F238E27FC236}">
                <a16:creationId xmlns:a16="http://schemas.microsoft.com/office/drawing/2014/main" id="{2CA64932-8C1F-4798-B737-57FA4B299ED9}"/>
              </a:ext>
            </a:extLst>
          </p:cNvPr>
          <p:cNvPicPr preferRelativeResize="0"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6944" y="1770717"/>
            <a:ext cx="2335571" cy="2266950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" name="Google Shape;126;p3">
            <a:extLst>
              <a:ext uri="{FF2B5EF4-FFF2-40B4-BE49-F238E27FC236}">
                <a16:creationId xmlns:a16="http://schemas.microsoft.com/office/drawing/2014/main" id="{A1B31CD6-F621-41AC-986E-98099CA2B35C}"/>
              </a:ext>
            </a:extLst>
          </p:cNvPr>
          <p:cNvSpPr txBox="1"/>
          <p:nvPr/>
        </p:nvSpPr>
        <p:spPr>
          <a:xfrm>
            <a:off x="10824849" y="1913885"/>
            <a:ext cx="194216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</a:rPr>
              <a:t>ETRETAT</a:t>
            </a:r>
            <a:endParaRPr dirty="0">
              <a:highlight>
                <a:srgbClr val="00B0A3"/>
              </a:highlight>
            </a:endParaRPr>
          </a:p>
        </p:txBody>
      </p:sp>
      <p:sp>
        <p:nvSpPr>
          <p:cNvPr id="19" name="Google Shape;127;p3">
            <a:extLst>
              <a:ext uri="{FF2B5EF4-FFF2-40B4-BE49-F238E27FC236}">
                <a16:creationId xmlns:a16="http://schemas.microsoft.com/office/drawing/2014/main" id="{80B4AE1C-0068-4311-8AF3-FAAE662CA35E}"/>
              </a:ext>
            </a:extLst>
          </p:cNvPr>
          <p:cNvSpPr txBox="1"/>
          <p:nvPr/>
        </p:nvSpPr>
        <p:spPr>
          <a:xfrm>
            <a:off x="8052541" y="1233988"/>
            <a:ext cx="197163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</a:rPr>
              <a:t>MONT SAINT MICHEL</a:t>
            </a:r>
            <a:endParaRPr dirty="0">
              <a:highlight>
                <a:srgbClr val="00B0A3"/>
              </a:highlight>
            </a:endParaRPr>
          </a:p>
        </p:txBody>
      </p:sp>
      <p:sp>
        <p:nvSpPr>
          <p:cNvPr id="20" name="Google Shape;128;p3">
            <a:extLst>
              <a:ext uri="{FF2B5EF4-FFF2-40B4-BE49-F238E27FC236}">
                <a16:creationId xmlns:a16="http://schemas.microsoft.com/office/drawing/2014/main" id="{7B652B3A-B635-4BC0-A2AF-9DF4FB297D65}"/>
              </a:ext>
            </a:extLst>
          </p:cNvPr>
          <p:cNvSpPr txBox="1"/>
          <p:nvPr/>
        </p:nvSpPr>
        <p:spPr>
          <a:xfrm>
            <a:off x="8267026" y="3746621"/>
            <a:ext cx="163951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</a:rPr>
              <a:t>CAEN TOWN HALL</a:t>
            </a:r>
            <a:endParaRPr dirty="0">
              <a:highlight>
                <a:srgbClr val="00B0A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35339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Google Shape;121;p3">
            <a:extLst>
              <a:ext uri="{FF2B5EF4-FFF2-40B4-BE49-F238E27FC236}">
                <a16:creationId xmlns:a16="http://schemas.microsoft.com/office/drawing/2014/main" id="{99CA498C-CDCB-4EDA-A695-7ECF124F298E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27006" y="3868178"/>
            <a:ext cx="2335571" cy="2338178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92723275" name="Titre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r>
              <a:rPr lang="fr-FR" altLang="fr-FR" sz="3600" b="1" dirty="0">
                <a:hlinkClick r:id="rId4"/>
              </a:rPr>
              <a:t>The University of </a:t>
            </a:r>
            <a:r>
              <a:rPr lang="fr-FR" altLang="fr-FR" sz="3600" b="1" dirty="0" err="1">
                <a:hlinkClick r:id="rId4"/>
              </a:rPr>
              <a:t>Caen</a:t>
            </a:r>
            <a:br>
              <a:rPr lang="fr-FR" altLang="fr-FR" sz="3600" b="1" dirty="0"/>
            </a:br>
            <a:endParaRPr lang="fr-FR" altLang="fr-FR" sz="3600" u="sng" dirty="0"/>
          </a:p>
        </p:txBody>
      </p:sp>
      <p:sp>
        <p:nvSpPr>
          <p:cNvPr id="35561807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1150461" y="1045175"/>
            <a:ext cx="7483391" cy="438548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400" dirty="0"/>
              <a:t>University founded in 1432 by Henry VI, King of England</a:t>
            </a:r>
          </a:p>
          <a:p>
            <a:pPr>
              <a:defRPr/>
            </a:pPr>
            <a:r>
              <a:rPr lang="fr-FR" sz="2400" dirty="0"/>
              <a:t>Member of </a:t>
            </a:r>
            <a:r>
              <a:rPr lang="fr-FR" sz="2400" dirty="0" err="1"/>
              <a:t>AcrossEU’s </a:t>
            </a:r>
            <a:r>
              <a:rPr lang="fr-FR" sz="2400" dirty="0"/>
              <a:t>‘Seal of Excellence’</a:t>
            </a:r>
          </a:p>
          <a:p>
            <a:pPr>
              <a:defRPr/>
            </a:pPr>
            <a:r>
              <a:rPr lang="fr-FR" sz="2400" dirty="0"/>
              <a:t>5 campuses in Caen &amp; 6 satellite campuses</a:t>
            </a:r>
          </a:p>
          <a:p>
            <a:pPr>
              <a:defRPr/>
            </a:pPr>
            <a:endParaRPr lang="fr-FR" sz="2400" dirty="0"/>
          </a:p>
          <a:p>
            <a:pPr>
              <a:defRPr/>
            </a:pPr>
            <a:endParaRPr lang="fr-FR" sz="2400" dirty="0"/>
          </a:p>
          <a:p>
            <a:pPr marL="0" indent="0">
              <a:buNone/>
              <a:defRPr/>
            </a:pPr>
            <a:endParaRPr lang="fr-FR" sz="2400" dirty="0"/>
          </a:p>
          <a:p>
            <a:pPr>
              <a:defRPr/>
            </a:pPr>
            <a:endParaRPr lang="fr-FR" sz="2400" dirty="0"/>
          </a:p>
          <a:p>
            <a:pPr marL="0" indent="0">
              <a:buNone/>
              <a:defRPr/>
            </a:pPr>
            <a:endParaRPr lang="fr-FR" sz="2400" dirty="0"/>
          </a:p>
          <a:p>
            <a:pPr>
              <a:defRPr/>
            </a:pPr>
            <a:r>
              <a:rPr lang="fr-FR" sz="2400" dirty="0"/>
              <a:t>12 faculties</a:t>
            </a:r>
          </a:p>
          <a:p>
            <a:pPr>
              <a:defRPr/>
            </a:pPr>
            <a:r>
              <a:rPr lang="fr-FR" sz="2400" dirty="0"/>
              <a:t>43 laboratories </a:t>
            </a:r>
          </a:p>
          <a:p>
            <a:pPr>
              <a:defRPr/>
            </a:pPr>
            <a:r>
              <a:rPr lang="fr-FR" sz="2400" dirty="0"/>
              <a:t>International Square</a:t>
            </a:r>
            <a:endParaRPr lang="fr-FR" sz="2400" dirty="0">
              <a:highlight>
                <a:srgbClr val="FFFF00"/>
              </a:highlight>
            </a:endParaRPr>
          </a:p>
          <a:p>
            <a:pPr>
              <a:defRPr/>
            </a:pPr>
            <a:endParaRPr lang="fr-FR" sz="2400" dirty="0"/>
          </a:p>
        </p:txBody>
      </p:sp>
      <p:pic>
        <p:nvPicPr>
          <p:cNvPr id="6" name="Graphique 16">
            <a:hlinkClick r:id="rId4"/>
            <a:extLst>
              <a:ext uri="{FF2B5EF4-FFF2-40B4-BE49-F238E27FC236}">
                <a16:creationId xmlns:a16="http://schemas.microsoft.com/office/drawing/2014/main" id="{95F4C7B3-3EDB-4817-96B9-E24852DC97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5687550" y="659278"/>
            <a:ext cx="282955" cy="22620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D419A10-50FA-4C88-ABA8-6FA084634F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66570" y="2610770"/>
            <a:ext cx="3887957" cy="2514816"/>
          </a:xfrm>
          <a:prstGeom prst="rect">
            <a:avLst/>
          </a:prstGeom>
        </p:spPr>
      </p:pic>
      <p:pic>
        <p:nvPicPr>
          <p:cNvPr id="12" name="Graphique 16">
            <a:hlinkClick r:id="rId7"/>
            <a:extLst>
              <a:ext uri="{FF2B5EF4-FFF2-40B4-BE49-F238E27FC236}">
                <a16:creationId xmlns:a16="http://schemas.microsoft.com/office/drawing/2014/main" id="{7CD86E73-C443-4436-A019-A8A0F74981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0891428" y="3735732"/>
            <a:ext cx="282955" cy="226205"/>
          </a:xfrm>
          <a:prstGeom prst="rect">
            <a:avLst/>
          </a:prstGeom>
        </p:spPr>
      </p:pic>
      <p:pic>
        <p:nvPicPr>
          <p:cNvPr id="8" name="Google Shape;121;p3">
            <a:extLst>
              <a:ext uri="{FF2B5EF4-FFF2-40B4-BE49-F238E27FC236}">
                <a16:creationId xmlns:a16="http://schemas.microsoft.com/office/drawing/2014/main" id="{71E214D6-0A92-43B5-8E84-5BEF7B19B4CE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4390" y="1623759"/>
            <a:ext cx="2335571" cy="2338178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" name="Google Shape;127;p3">
            <a:extLst>
              <a:ext uri="{FF2B5EF4-FFF2-40B4-BE49-F238E27FC236}">
                <a16:creationId xmlns:a16="http://schemas.microsoft.com/office/drawing/2014/main" id="{26B7A9D4-837B-4335-B32C-2F2895BE5E07}"/>
              </a:ext>
            </a:extLst>
          </p:cNvPr>
          <p:cNvSpPr txBox="1"/>
          <p:nvPr/>
        </p:nvSpPr>
        <p:spPr bwMode="auto">
          <a:xfrm>
            <a:off x="8234713" y="3606588"/>
            <a:ext cx="33180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PRESENTATION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bg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UNICAEN</a:t>
            </a:r>
            <a:endParaRPr dirty="0">
              <a:solidFill>
                <a:schemeClr val="bg1"/>
              </a:solidFill>
              <a:highlight>
                <a:srgbClr val="00B0A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5784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92723275" name="Titre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r>
              <a:rPr lang="fr-FR" altLang="fr-FR" sz="3600" b="1" dirty="0"/>
              <a:t>The University of Caen</a:t>
            </a:r>
            <a:br>
              <a:rPr lang="fr-FR" altLang="fr-FR" sz="3600" b="1" dirty="0"/>
            </a:br>
            <a:endParaRPr lang="fr-FR" altLang="fr-FR" sz="3600" u="sng" dirty="0"/>
          </a:p>
        </p:txBody>
      </p:sp>
      <p:sp>
        <p:nvSpPr>
          <p:cNvPr id="355618072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891128" y="1064918"/>
            <a:ext cx="5909810" cy="1248030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50000"/>
              </a:lnSpc>
              <a:buNone/>
              <a:defRPr/>
            </a:pP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Over 32,000 </a:t>
            </a:r>
            <a:r>
              <a:rPr lang="fr-FR" dirty="0"/>
              <a:t>students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95%</a:t>
            </a:r>
            <a:r>
              <a:rPr lang="fr-FR" dirty="0"/>
              <a:t> graduate employment rate </a:t>
            </a:r>
          </a:p>
          <a:p>
            <a:pPr marL="457200" lvl="1" indent="0">
              <a:lnSpc>
                <a:spcPct val="150000"/>
              </a:lnSpc>
              <a:buNone/>
              <a:defRPr/>
            </a:pP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2,800 </a:t>
            </a:r>
            <a:r>
              <a:rPr lang="fr-FR" dirty="0"/>
              <a:t>staff </a:t>
            </a:r>
          </a:p>
          <a:p>
            <a:pPr marL="457200" lvl="1" indent="0">
              <a:buNone/>
              <a:defRPr/>
            </a:pPr>
            <a:r>
              <a:rPr lang="fr-FR" dirty="0"/>
              <a:t>• including</a:t>
            </a: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 1,700 </a:t>
            </a:r>
            <a:r>
              <a:rPr lang="fr-FR" dirty="0"/>
              <a:t>teaching staff</a:t>
            </a:r>
          </a:p>
          <a:p>
            <a:pPr marL="0" indent="0">
              <a:buNone/>
              <a:defRPr/>
            </a:pP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50889C-55AC-4C12-A4F9-7C6C8C74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86" y="1516412"/>
            <a:ext cx="2143125" cy="2143125"/>
          </a:xfrm>
          <a:prstGeom prst="rect">
            <a:avLst/>
          </a:prstGeom>
        </p:spPr>
      </p:pic>
      <p:sp>
        <p:nvSpPr>
          <p:cNvPr id="10" name="Google Shape;127;p3">
            <a:extLst>
              <a:ext uri="{FF2B5EF4-FFF2-40B4-BE49-F238E27FC236}">
                <a16:creationId xmlns:a16="http://schemas.microsoft.com/office/drawing/2014/main" id="{2F621353-79A5-4F4A-8D17-0B2FE777AC15}"/>
              </a:ext>
            </a:extLst>
          </p:cNvPr>
          <p:cNvSpPr txBox="1"/>
          <p:nvPr/>
        </p:nvSpPr>
        <p:spPr bwMode="auto">
          <a:xfrm>
            <a:off x="4258770" y="3899567"/>
            <a:ext cx="354315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</a:rPr>
              <a:t>5 FIELDS OF STUDY</a:t>
            </a:r>
            <a:endParaRPr sz="2800" dirty="0">
              <a:highlight>
                <a:srgbClr val="00B0A3"/>
              </a:highlight>
            </a:endParaRPr>
          </a:p>
        </p:txBody>
      </p:sp>
      <p:pic>
        <p:nvPicPr>
          <p:cNvPr id="12" name="Graphique 11" descr="Fiole avec un remplissage uni">
            <a:extLst>
              <a:ext uri="{FF2B5EF4-FFF2-40B4-BE49-F238E27FC236}">
                <a16:creationId xmlns:a16="http://schemas.microsoft.com/office/drawing/2014/main" id="{1D624CAD-2D73-4E25-8A30-523C6134CAB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53500" y="4326027"/>
            <a:ext cx="914400" cy="914400"/>
          </a:xfrm>
          <a:prstGeom prst="rect">
            <a:avLst/>
          </a:prstGeom>
        </p:spPr>
      </p:pic>
      <p:pic>
        <p:nvPicPr>
          <p:cNvPr id="14" name="Graphique 13" descr="Balance de la justice avec un remplissage uni">
            <a:extLst>
              <a:ext uri="{FF2B5EF4-FFF2-40B4-BE49-F238E27FC236}">
                <a16:creationId xmlns:a16="http://schemas.microsoft.com/office/drawing/2014/main" id="{D377F78A-B8D4-4268-BED1-49C0EBDB07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0908" y="4343546"/>
            <a:ext cx="914400" cy="914400"/>
          </a:xfrm>
          <a:prstGeom prst="rect">
            <a:avLst/>
          </a:prstGeom>
        </p:spPr>
      </p:pic>
      <p:pic>
        <p:nvPicPr>
          <p:cNvPr id="16" name="Graphique 15" descr="Drame avec un remplissage uni">
            <a:extLst>
              <a:ext uri="{FF2B5EF4-FFF2-40B4-BE49-F238E27FC236}">
                <a16:creationId xmlns:a16="http://schemas.microsoft.com/office/drawing/2014/main" id="{B4043C8A-CCEF-4A74-A0ED-0104C7EE14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375" y="4421170"/>
            <a:ext cx="914400" cy="914400"/>
          </a:xfrm>
          <a:prstGeom prst="rect">
            <a:avLst/>
          </a:prstGeom>
        </p:spPr>
      </p:pic>
      <p:pic>
        <p:nvPicPr>
          <p:cNvPr id="26" name="Graphique 25" descr="Main ouverte avec une plante avec un remplissage uni">
            <a:extLst>
              <a:ext uri="{FF2B5EF4-FFF2-40B4-BE49-F238E27FC236}">
                <a16:creationId xmlns:a16="http://schemas.microsoft.com/office/drawing/2014/main" id="{12A5AAA2-E2C3-4B7E-96D2-A7E1F90AC7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19581" y="4419948"/>
            <a:ext cx="914400" cy="914400"/>
          </a:xfrm>
          <a:prstGeom prst="rect">
            <a:avLst/>
          </a:prstGeom>
        </p:spPr>
      </p:pic>
      <p:pic>
        <p:nvPicPr>
          <p:cNvPr id="22" name="Graphique 21" descr="Cœur avec un remplissage uni">
            <a:extLst>
              <a:ext uri="{FF2B5EF4-FFF2-40B4-BE49-F238E27FC236}">
                <a16:creationId xmlns:a16="http://schemas.microsoft.com/office/drawing/2014/main" id="{460D9085-F38E-4E70-ACF4-6BC17CA7FF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24827" y="4335867"/>
            <a:ext cx="766018" cy="766018"/>
          </a:xfrm>
          <a:prstGeom prst="rect">
            <a:avLst/>
          </a:prstGeom>
        </p:spPr>
      </p:pic>
      <p:pic>
        <p:nvPicPr>
          <p:cNvPr id="28" name="Graphique 27" descr="Culturiste avec un remplissage uni">
            <a:extLst>
              <a:ext uri="{FF2B5EF4-FFF2-40B4-BE49-F238E27FC236}">
                <a16:creationId xmlns:a16="http://schemas.microsoft.com/office/drawing/2014/main" id="{B617DBA9-AABD-4750-8BB9-A702E1832D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87419" y="4387412"/>
            <a:ext cx="914400" cy="9144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135A5DBA-1B40-45D1-867D-27ECA0D4BC53}"/>
              </a:ext>
            </a:extLst>
          </p:cNvPr>
          <p:cNvSpPr txBox="1"/>
          <p:nvPr/>
        </p:nvSpPr>
        <p:spPr>
          <a:xfrm>
            <a:off x="215358" y="5419357"/>
            <a:ext cx="1951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A3"/>
                </a:solidFill>
              </a:rPr>
              <a:t>Arts • Humanities • Languages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6F1A418-945C-47A9-8468-E4717063EAD2}"/>
              </a:ext>
            </a:extLst>
          </p:cNvPr>
          <p:cNvSpPr txBox="1"/>
          <p:nvPr/>
        </p:nvSpPr>
        <p:spPr bwMode="auto">
          <a:xfrm>
            <a:off x="2441074" y="5418899"/>
            <a:ext cx="2214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A3"/>
                </a:solidFill>
              </a:rPr>
              <a:t>Law • Economics • Management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3D17731F-688B-42AE-AC62-AD01A54083FB}"/>
              </a:ext>
            </a:extLst>
          </p:cNvPr>
          <p:cNvSpPr txBox="1"/>
          <p:nvPr/>
        </p:nvSpPr>
        <p:spPr bwMode="auto">
          <a:xfrm>
            <a:off x="4793270" y="5421876"/>
            <a:ext cx="2403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A3"/>
                </a:solidFill>
              </a:rPr>
              <a:t>Humanities &amp; Social Sciences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F11A03DE-4F89-4705-B07A-3ADB0EEF7BBA}"/>
              </a:ext>
            </a:extLst>
          </p:cNvPr>
          <p:cNvSpPr txBox="1"/>
          <p:nvPr/>
        </p:nvSpPr>
        <p:spPr bwMode="auto">
          <a:xfrm>
            <a:off x="7483017" y="5417410"/>
            <a:ext cx="2055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A3"/>
                </a:solidFill>
              </a:rPr>
              <a:t>Science • Technology • </a:t>
            </a:r>
          </a:p>
          <a:p>
            <a:pPr algn="ctr"/>
            <a:r>
              <a:rPr lang="fr-FR" sz="1400" b="1" dirty="0">
                <a:solidFill>
                  <a:srgbClr val="00B0A3"/>
                </a:solidFill>
              </a:rPr>
              <a:t>Health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7EE99B2-C218-4A72-9C96-A9710C52B762}"/>
              </a:ext>
            </a:extLst>
          </p:cNvPr>
          <p:cNvSpPr txBox="1"/>
          <p:nvPr/>
        </p:nvSpPr>
        <p:spPr bwMode="auto">
          <a:xfrm>
            <a:off x="10087468" y="5421876"/>
            <a:ext cx="19143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0B0A3"/>
                </a:solidFill>
              </a:rPr>
              <a:t>Physical Education</a:t>
            </a:r>
          </a:p>
          <a:p>
            <a:pPr algn="ctr"/>
            <a:r>
              <a:rPr lang="fr-FR" sz="1400" b="1" dirty="0">
                <a:solidFill>
                  <a:srgbClr val="00B0A3"/>
                </a:solidFill>
              </a:rPr>
              <a:t>Physical</a:t>
            </a:r>
          </a:p>
          <a:p>
            <a:pPr algn="ctr"/>
            <a:r>
              <a:rPr lang="fr-FR" sz="1400" b="1" dirty="0">
                <a:solidFill>
                  <a:srgbClr val="00B0A3"/>
                </a:solidFill>
              </a:rPr>
              <a:t>and sport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A47546FE-F21E-41C4-907C-3D48A322230F}"/>
              </a:ext>
            </a:extLst>
          </p:cNvPr>
          <p:cNvSpPr txBox="1"/>
          <p:nvPr/>
        </p:nvSpPr>
        <p:spPr>
          <a:xfrm>
            <a:off x="5718483" y="5806597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>
                <a:solidFill>
                  <a:srgbClr val="00B0A3"/>
                </a:solidFill>
              </a:rPr>
              <a:t>Ψ</a:t>
            </a: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847E0F99-0F97-4EE8-A771-F74CA46571FD}"/>
              </a:ext>
            </a:extLst>
          </p:cNvPr>
          <p:cNvSpPr txBox="1">
            <a:spLocks/>
          </p:cNvSpPr>
          <p:nvPr/>
        </p:nvSpPr>
        <p:spPr bwMode="auto">
          <a:xfrm>
            <a:off x="7067775" y="1076744"/>
            <a:ext cx="5909810" cy="1149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buNone/>
              <a:defRPr/>
            </a:pP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+800 </a:t>
            </a:r>
            <a:r>
              <a:rPr lang="fr-FR" dirty="0">
                <a:latin typeface="Ubuntu Light" panose="020B0304030602030204" pitchFamily="34" charset="0"/>
              </a:rPr>
              <a:t>PhD students</a:t>
            </a:r>
          </a:p>
          <a:p>
            <a:pPr marL="457200" lvl="1" indent="0">
              <a:lnSpc>
                <a:spcPct val="100000"/>
              </a:lnSpc>
              <a:buNone/>
              <a:defRPr/>
            </a:pPr>
            <a:r>
              <a:rPr lang="fr-FR" dirty="0">
                <a:latin typeface="Ubuntu Light" panose="020B0304030602030204" pitchFamily="34" charset="0"/>
              </a:rPr>
              <a:t>• including </a:t>
            </a: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over 200 </a:t>
            </a:r>
            <a:r>
              <a:rPr lang="fr-FR" dirty="0">
                <a:latin typeface="Ubuntu Light" panose="020B0304030602030204" pitchFamily="34" charset="0"/>
              </a:rPr>
              <a:t>international students</a:t>
            </a:r>
          </a:p>
          <a:p>
            <a:pPr marL="457200" lvl="1" indent="0">
              <a:lnSpc>
                <a:spcPct val="150000"/>
              </a:lnSpc>
              <a:buFont typeface="Arial"/>
              <a:buNone/>
              <a:defRPr/>
            </a:pP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100 </a:t>
            </a:r>
            <a:r>
              <a:rPr lang="fr-FR" dirty="0"/>
              <a:t>postdoctoral </a:t>
            </a:r>
            <a:r>
              <a:rPr lang="fr-FR" dirty="0" err="1"/>
              <a:t>researchers</a:t>
            </a:r>
            <a:endParaRPr lang="fr-FR" dirty="0"/>
          </a:p>
          <a:p>
            <a:pPr marL="457200" lvl="1" indent="0">
              <a:lnSpc>
                <a:spcPct val="150000"/>
              </a:lnSpc>
              <a:buFont typeface="Arial"/>
              <a:buNone/>
              <a:defRPr/>
            </a:pPr>
            <a:r>
              <a:rPr lang="fr-FR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50 </a:t>
            </a:r>
            <a:r>
              <a:rPr lang="fr-FR" dirty="0"/>
              <a:t>joint supervision arrangements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dirty="0"/>
              <a:t>    international</a:t>
            </a:r>
          </a:p>
        </p:txBody>
      </p:sp>
    </p:spTree>
    <p:extLst>
      <p:ext uri="{BB962C8B-B14F-4D97-AF65-F5344CB8AC3E}">
        <p14:creationId xmlns:p14="http://schemas.microsoft.com/office/powerpoint/2010/main" val="127097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9B9C2BC-F83F-4C3B-ACE5-AA889CFA8D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832" y="0"/>
            <a:ext cx="6060129" cy="8634789"/>
          </a:xfrm>
          <a:prstGeom prst="rect">
            <a:avLst/>
          </a:prstGeom>
        </p:spPr>
      </p:pic>
      <p:sp>
        <p:nvSpPr>
          <p:cNvPr id="1492723275" name="Titre 1"/>
          <p:cNvSpPr>
            <a:spLocks noGrp="1"/>
          </p:cNvSpPr>
          <p:nvPr>
            <p:ph type="title"/>
          </p:nvPr>
        </p:nvSpPr>
        <p:spPr bwMode="auto">
          <a:xfrm>
            <a:off x="434405" y="268381"/>
            <a:ext cx="10527321" cy="1007999"/>
          </a:xfrm>
        </p:spPr>
        <p:txBody>
          <a:bodyPr>
            <a:normAutofit fontScale="90000"/>
          </a:bodyPr>
          <a:lstStyle/>
          <a:p>
            <a:r>
              <a:rPr lang="fr-FR" altLang="fr-FR" sz="3600" b="1" dirty="0">
                <a:hlinkClick r:id="rId4"/>
              </a:rPr>
              <a:t>International Students at Unicaen</a:t>
            </a:r>
            <a:br>
              <a:rPr lang="fr-FR" altLang="fr-FR" sz="3600" b="1" dirty="0"/>
            </a:br>
            <a:endParaRPr lang="fr-FR" altLang="fr-FR" sz="3600" u="sng" dirty="0"/>
          </a:p>
        </p:txBody>
      </p:sp>
      <p:pic>
        <p:nvPicPr>
          <p:cNvPr id="8" name="Graphique 16">
            <a:hlinkClick r:id="rId4"/>
            <a:extLst>
              <a:ext uri="{FF2B5EF4-FFF2-40B4-BE49-F238E27FC236}">
                <a16:creationId xmlns:a16="http://schemas.microsoft.com/office/drawing/2014/main" id="{84F8B6D3-513F-46BE-B49F-2564239F40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5660000" flipH="1">
            <a:off x="6586288" y="645085"/>
            <a:ext cx="282955" cy="226205"/>
          </a:xfrm>
          <a:prstGeom prst="rect">
            <a:avLst/>
          </a:prstGeom>
        </p:spPr>
      </p:pic>
      <p:pic>
        <p:nvPicPr>
          <p:cNvPr id="10" name="Picture 3" descr="\\calebasse\guern\Bureau\Powerpoint 2018\Accords.jpg">
            <a:hlinkClick r:id="rId6"/>
            <a:extLst>
              <a:ext uri="{FF2B5EF4-FFF2-40B4-BE49-F238E27FC236}">
                <a16:creationId xmlns:a16="http://schemas.microsoft.com/office/drawing/2014/main" id="{23FB7896-6A37-4659-B398-36918F1C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43" y="1622267"/>
            <a:ext cx="3344185" cy="209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8B3D284-A7AD-4923-AC77-3B6E5C21BBDF}"/>
              </a:ext>
            </a:extLst>
          </p:cNvPr>
          <p:cNvSpPr txBox="1"/>
          <p:nvPr/>
        </p:nvSpPr>
        <p:spPr>
          <a:xfrm>
            <a:off x="5230495" y="1231223"/>
            <a:ext cx="79157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3,700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international </a:t>
            </a:r>
            <a:r>
              <a:rPr lang="fr-FR" dirty="0" err="1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students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: </a:t>
            </a:r>
            <a:r>
              <a:rPr lang="fr-FR" dirty="0">
                <a:solidFill>
                  <a:srgbClr val="FFFF00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10% of all </a:t>
            </a:r>
            <a:r>
              <a:rPr lang="fr-FR" dirty="0" err="1">
                <a:solidFill>
                  <a:srgbClr val="FFFF00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enrolled</a:t>
            </a:r>
            <a:r>
              <a:rPr lang="fr-FR" dirty="0">
                <a:solidFill>
                  <a:srgbClr val="FFFF00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</a:t>
            </a:r>
            <a:r>
              <a:rPr lang="fr-FR" dirty="0" err="1">
                <a:solidFill>
                  <a:srgbClr val="FFFF00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students</a:t>
            </a:r>
            <a:r>
              <a:rPr lang="fr-FR" dirty="0">
                <a:solidFill>
                  <a:srgbClr val="FFFF00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</a:t>
            </a:r>
          </a:p>
          <a:p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137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nationalities</a:t>
            </a:r>
          </a:p>
          <a:p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+ 400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students studying </a:t>
            </a:r>
            <a:r>
              <a:rPr lang="fr-FR" sz="14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French as a Foreign Language (</a:t>
            </a: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FLE</a:t>
            </a:r>
            <a:r>
              <a:rPr lang="fr-FR" sz="14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)</a:t>
            </a:r>
          </a:p>
          <a:p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334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partner institutions in</a:t>
            </a: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65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countries</a:t>
            </a:r>
          </a:p>
          <a:p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850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exchange places per year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DC47631-FA28-4B6A-87B9-F8329C1CF8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23" t="13641" r="15268" b="15208"/>
          <a:stretch/>
        </p:blipFill>
        <p:spPr>
          <a:xfrm>
            <a:off x="5912547" y="4884099"/>
            <a:ext cx="1161502" cy="119929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4C1620C-6E87-4941-AF28-4B6BD2085C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7712" y="4923778"/>
            <a:ext cx="1199295" cy="119929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719ACBB-BFF5-4CD3-9F28-2334F5E8DA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3735" y="4927084"/>
            <a:ext cx="1199295" cy="1199295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B69B90E-DF53-4DBD-B358-00B8265E7D2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2629" y="5027129"/>
            <a:ext cx="1202599" cy="100216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E0A9C67D-CFB6-4DB9-8FC4-9A4D32A75979}"/>
              </a:ext>
            </a:extLst>
          </p:cNvPr>
          <p:cNvSpPr txBox="1"/>
          <p:nvPr/>
        </p:nvSpPr>
        <p:spPr bwMode="auto">
          <a:xfrm>
            <a:off x="4155228" y="3950213"/>
            <a:ext cx="7915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Member of major networks</a:t>
            </a:r>
            <a:endParaRPr lang="fr-FR" sz="2400" dirty="0">
              <a:solidFill>
                <a:schemeClr val="bg1"/>
              </a:solidFill>
              <a:highlight>
                <a:srgbClr val="00B0A3"/>
              </a:highlight>
              <a:latin typeface="Ubuntu Condensed" panose="020B0506030602030204" pitchFamily="34" charset="0"/>
            </a:endParaRPr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D188ACD1-1917-46F9-B368-D297EF04C247}"/>
              </a:ext>
            </a:extLst>
          </p:cNvPr>
          <p:cNvSpPr/>
          <p:nvPr/>
        </p:nvSpPr>
        <p:spPr>
          <a:xfrm>
            <a:off x="7373566" y="4923778"/>
            <a:ext cx="1161503" cy="1199295"/>
          </a:xfrm>
          <a:prstGeom prst="flowChartConnector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903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128F149C-75B1-40B5-8396-F122DC055A0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946407" y="1768909"/>
            <a:ext cx="11182836" cy="4729162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>
                <a:solidFill>
                  <a:srgbClr val="00B0A3"/>
                </a:solidFill>
              </a:rPr>
              <a:t>Management Team</a:t>
            </a:r>
          </a:p>
          <a:p>
            <a:pPr marL="0" indent="0">
              <a:buNone/>
              <a:defRPr/>
            </a:pPr>
            <a:endParaRPr lang="fr-FR" sz="2400" b="1" dirty="0">
              <a:solidFill>
                <a:srgbClr val="00B0A3"/>
              </a:solidFill>
            </a:endParaRPr>
          </a:p>
          <a:p>
            <a:pPr lvl="1">
              <a:defRPr/>
            </a:pPr>
            <a:r>
              <a:rPr lang="fr-FR" sz="2000" u="sng" dirty="0">
                <a:solidFill>
                  <a:schemeClr val="tx1"/>
                </a:solidFill>
              </a:rPr>
              <a:t>Director</a:t>
            </a:r>
            <a:r>
              <a:rPr lang="fr-FR" sz="2000" dirty="0">
                <a:solidFill>
                  <a:schemeClr val="tx1"/>
                </a:solidFill>
              </a:rPr>
              <a:t>: Denis JACQUET </a:t>
            </a:r>
          </a:p>
          <a:p>
            <a:pPr marL="457200" lvl="1" indent="0">
              <a:buNone/>
              <a:defRPr/>
            </a:pPr>
            <a:endParaRPr lang="fr-FR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fr-FR" sz="2000" u="sng" dirty="0">
                <a:solidFill>
                  <a:schemeClr val="tx1"/>
                </a:solidFill>
              </a:rPr>
              <a:t>Deputy Director</a:t>
            </a:r>
            <a:r>
              <a:rPr lang="fr-FR" sz="2000" dirty="0">
                <a:solidFill>
                  <a:schemeClr val="tx1"/>
                </a:solidFill>
              </a:rPr>
              <a:t>: Karine LEBRETON</a:t>
            </a:r>
          </a:p>
          <a:p>
            <a:pPr marL="457200" lvl="1" indent="0">
              <a:buNone/>
              <a:defRPr/>
            </a:pPr>
            <a:endParaRPr lang="fr-FR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fr-FR" sz="2000" u="sng" dirty="0">
                <a:solidFill>
                  <a:schemeClr val="tx1"/>
                </a:solidFill>
              </a:rPr>
              <a:t>Administrative Director</a:t>
            </a:r>
            <a:r>
              <a:rPr lang="fr-FR" sz="2000" dirty="0">
                <a:solidFill>
                  <a:schemeClr val="tx1"/>
                </a:solidFill>
              </a:rPr>
              <a:t>: Cédric DUPONT</a:t>
            </a: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psychologie.direction@unicaen.fr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</a:p>
          <a:p>
            <a:pPr marL="914400" lvl="2" indent="0">
              <a:buNone/>
              <a:defRPr/>
            </a:pPr>
            <a:endParaRPr lang="fr-FR" sz="1600" dirty="0">
              <a:solidFill>
                <a:schemeClr val="accent1"/>
              </a:solidFill>
            </a:endParaRPr>
          </a:p>
          <a:p>
            <a:pPr lvl="1">
              <a:defRPr/>
            </a:pPr>
            <a:r>
              <a:rPr lang="fr-FR" sz="2000" u="sng" dirty="0">
                <a:solidFill>
                  <a:schemeClr val="tx1"/>
                </a:solidFill>
              </a:rPr>
              <a:t>International Liaison Officer</a:t>
            </a:r>
            <a:r>
              <a:rPr lang="fr-FR" sz="2000" dirty="0">
                <a:solidFill>
                  <a:schemeClr val="tx1"/>
                </a:solidFill>
              </a:rPr>
              <a:t>: Manuel TOSTAIN</a:t>
            </a:r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fr-FR" sz="16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manuel.tostain@unicaen.fr </a:t>
            </a:r>
            <a:r>
              <a:rPr lang="fr-FR" sz="1600" dirty="0">
                <a:solidFill>
                  <a:schemeClr val="accent1"/>
                </a:solidFill>
              </a:rPr>
              <a:t> </a:t>
            </a:r>
          </a:p>
          <a:p>
            <a:pPr marL="457200" lvl="1" indent="0">
              <a:buNone/>
              <a:defRPr/>
            </a:pPr>
            <a:endParaRPr lang="fr-FR" sz="1800" dirty="0">
              <a:highlight>
                <a:srgbClr val="FFFF00"/>
              </a:highlight>
            </a:endParaRPr>
          </a:p>
          <a:p>
            <a:pPr marL="457200" lvl="1" indent="0">
              <a:buNone/>
              <a:defRPr/>
            </a:pPr>
            <a:endParaRPr lang="fr-FR" sz="1800" dirty="0">
              <a:solidFill>
                <a:schemeClr val="accent1"/>
              </a:solidFill>
              <a:highlight>
                <a:srgbClr val="FFFF00"/>
              </a:highlight>
            </a:endParaRPr>
          </a:p>
          <a:p>
            <a:pPr marL="457200" lvl="1" indent="0">
              <a:buNone/>
              <a:defRPr/>
            </a:pPr>
            <a:endParaRPr lang="fr-FR" sz="1800" dirty="0">
              <a:solidFill>
                <a:schemeClr val="accent1"/>
              </a:solidFill>
              <a:highlight>
                <a:srgbClr val="FFFF00"/>
              </a:highlight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C24069A-92D4-4470-BC15-ADFD0B5321E6}"/>
              </a:ext>
            </a:extLst>
          </p:cNvPr>
          <p:cNvSpPr txBox="1">
            <a:spLocks/>
          </p:cNvSpPr>
          <p:nvPr/>
        </p:nvSpPr>
        <p:spPr bwMode="auto">
          <a:xfrm>
            <a:off x="867508" y="412751"/>
            <a:ext cx="10527321" cy="100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>
              <a:lnSpc>
                <a:spcPct val="90000"/>
              </a:lnSpc>
              <a:spcBef>
                <a:spcPts val="0"/>
              </a:spcBef>
              <a:buNone/>
              <a:defRPr sz="3600" b="1" i="0" cap="all">
                <a:solidFill>
                  <a:schemeClr val="tx1"/>
                </a:solidFill>
                <a:latin typeface="Ubuntu"/>
                <a:ea typeface="Ubuntu"/>
                <a:cs typeface="Ubuntu"/>
              </a:defRPr>
            </a:lvl1pPr>
          </a:lstStyle>
          <a:p>
            <a:r>
              <a:rPr lang="fr-FR" altLang="fr-FR" dirty="0">
                <a:hlinkClick r:id="rId4"/>
              </a:rPr>
              <a:t>The Faculty of PSYCHOLOGY </a:t>
            </a:r>
            <a:endParaRPr lang="fr-FR" altLang="fr-FR" dirty="0"/>
          </a:p>
          <a:p>
            <a:r>
              <a:rPr lang="fr-FR" altLang="fr-FR" sz="1600" cap="none" dirty="0"/>
              <a:t>                               </a:t>
            </a:r>
          </a:p>
          <a:p>
            <a:r>
              <a:rPr lang="fr-FR" altLang="fr-FR" sz="1600" cap="none" dirty="0"/>
              <a:t>(Teaching and Research Unit)</a:t>
            </a:r>
            <a:endParaRPr lang="fr-FR" altLang="fr-FR" sz="2000" u="sng" dirty="0"/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679CFAF9-9EC5-49BF-BB90-F3E5388C5720}"/>
              </a:ext>
            </a:extLst>
          </p:cNvPr>
          <p:cNvSpPr txBox="1">
            <a:spLocks/>
          </p:cNvSpPr>
          <p:nvPr/>
        </p:nvSpPr>
        <p:spPr bwMode="auto">
          <a:xfrm>
            <a:off x="1750472" y="4366918"/>
            <a:ext cx="4659176" cy="15906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fr-FR" sz="1600" dirty="0"/>
          </a:p>
        </p:txBody>
      </p:sp>
      <p:pic>
        <p:nvPicPr>
          <p:cNvPr id="8" name="Graphique 16">
            <a:hlinkClick r:id="rId4"/>
            <a:extLst>
              <a:ext uri="{FF2B5EF4-FFF2-40B4-BE49-F238E27FC236}">
                <a16:creationId xmlns:a16="http://schemas.microsoft.com/office/drawing/2014/main" id="{F6F47426-337A-4FFC-A4F4-38DFCE004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5720000" flipH="1">
            <a:off x="7907252" y="803649"/>
            <a:ext cx="282955" cy="226205"/>
          </a:xfrm>
          <a:prstGeom prst="rect">
            <a:avLst/>
          </a:prstGeom>
        </p:spPr>
      </p:pic>
      <p:pic>
        <p:nvPicPr>
          <p:cNvPr id="10" name="Google Shape;121;p3">
            <a:extLst>
              <a:ext uri="{FF2B5EF4-FFF2-40B4-BE49-F238E27FC236}">
                <a16:creationId xmlns:a16="http://schemas.microsoft.com/office/drawing/2014/main" id="{EEA696A8-6A15-407D-9CDA-E3DAA60E5256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33903" y="1447801"/>
            <a:ext cx="2335571" cy="2338178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" name="Google Shape;122;p3">
            <a:extLst>
              <a:ext uri="{FF2B5EF4-FFF2-40B4-BE49-F238E27FC236}">
                <a16:creationId xmlns:a16="http://schemas.microsoft.com/office/drawing/2014/main" id="{0D5C1C05-D181-443D-9A3E-52D61FCC9A72}"/>
              </a:ext>
            </a:extLst>
          </p:cNvPr>
          <p:cNvPicPr preferRelativeResize="0"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20327" y="3910014"/>
            <a:ext cx="2335571" cy="2266949"/>
          </a:xfrm>
          <a:prstGeom prst="ellipse">
            <a:avLst/>
          </a:prstGeom>
          <a:noFill/>
          <a:ln w="9525" cap="rnd" cmpd="sng">
            <a:solidFill>
              <a:srgbClr val="00B0A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" name="Google Shape;127;p3">
            <a:extLst>
              <a:ext uri="{FF2B5EF4-FFF2-40B4-BE49-F238E27FC236}">
                <a16:creationId xmlns:a16="http://schemas.microsoft.com/office/drawing/2014/main" id="{11B2516D-CF24-4052-93D6-A18C7B100813}"/>
              </a:ext>
            </a:extLst>
          </p:cNvPr>
          <p:cNvSpPr txBox="1"/>
          <p:nvPr/>
        </p:nvSpPr>
        <p:spPr bwMode="auto">
          <a:xfrm>
            <a:off x="8701688" y="1447801"/>
            <a:ext cx="19716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</a:rPr>
              <a:t>CAMPUS 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sym typeface="Ubuntu Light"/>
              </a:rPr>
              <a:t>BUILDING L SE</a:t>
            </a:r>
            <a:endParaRPr dirty="0">
              <a:highlight>
                <a:srgbClr val="00B0A3"/>
              </a:highlight>
            </a:endParaRPr>
          </a:p>
        </p:txBody>
      </p:sp>
      <p:sp>
        <p:nvSpPr>
          <p:cNvPr id="14" name="Google Shape;128;p3">
            <a:extLst>
              <a:ext uri="{FF2B5EF4-FFF2-40B4-BE49-F238E27FC236}">
                <a16:creationId xmlns:a16="http://schemas.microsoft.com/office/drawing/2014/main" id="{9CF4609D-E051-4D8A-9714-5C66110109E4}"/>
              </a:ext>
            </a:extLst>
          </p:cNvPr>
          <p:cNvSpPr txBox="1"/>
          <p:nvPr/>
        </p:nvSpPr>
        <p:spPr bwMode="auto">
          <a:xfrm>
            <a:off x="8985172" y="5766716"/>
            <a:ext cx="226042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lt1"/>
                </a:solidFill>
                <a:highlight>
                  <a:srgbClr val="00B0A3"/>
                </a:highlight>
                <a:latin typeface="Ubuntu Light"/>
                <a:ea typeface="Ubuntu Light"/>
                <a:cs typeface="Ubuntu Light"/>
                <a:sym typeface="Ubuntu Light"/>
              </a:rPr>
              <a:t>STUDENT CARNIVAL</a:t>
            </a:r>
            <a:endParaRPr dirty="0">
              <a:highlight>
                <a:srgbClr val="00B0A3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72124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AAF1555-99AD-4E1B-92EC-C3B518A67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901267" cy="786835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8B3D284-A7AD-4923-AC77-3B6E5C21BBDF}"/>
              </a:ext>
            </a:extLst>
          </p:cNvPr>
          <p:cNvSpPr txBox="1"/>
          <p:nvPr/>
        </p:nvSpPr>
        <p:spPr>
          <a:xfrm>
            <a:off x="295045" y="1176449"/>
            <a:ext cx="870230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1 </a:t>
            </a:r>
            <a:r>
              <a:rPr lang="fr-FR" sz="18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bachelor’s degree • with a healthcare pathway - </a:t>
            </a:r>
            <a:r>
              <a:rPr lang="fr-FR" sz="28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1</a:t>
            </a:r>
            <a:r>
              <a:rPr lang="fr-FR" sz="18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,</a:t>
            </a: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014 </a:t>
            </a:r>
            <a:r>
              <a:rPr lang="fr-FR" sz="18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bachelor’s students</a:t>
            </a:r>
          </a:p>
          <a:p>
            <a:pPr lvl="1">
              <a:defRPr/>
            </a:pPr>
            <a:endParaRPr lang="fr-FR" sz="800" b="1" dirty="0">
              <a:solidFill>
                <a:schemeClr val="bg1"/>
              </a:solidFill>
              <a:highlight>
                <a:srgbClr val="00B0A3"/>
              </a:highlight>
              <a:latin typeface="Ubuntu Condensed" panose="020B0506030602030204" pitchFamily="34" charset="0"/>
            </a:endParaRPr>
          </a:p>
          <a:p>
            <a:pPr lvl="1">
              <a:defRPr/>
            </a:pP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5 </a:t>
            </a:r>
            <a:r>
              <a:rPr lang="fr-FR" sz="18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Master’s programmes –</a:t>
            </a: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 154 </a:t>
            </a:r>
            <a:r>
              <a:rPr lang="fr-FR" sz="18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Master’s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students</a:t>
            </a:r>
          </a:p>
          <a:p>
            <a:pPr lvl="1">
              <a:defRPr/>
            </a:pPr>
            <a:endParaRPr lang="fr-FR" sz="800" dirty="0">
              <a:solidFill>
                <a:schemeClr val="bg1"/>
              </a:solidFill>
              <a:highlight>
                <a:srgbClr val="00B0A3"/>
              </a:highlight>
              <a:latin typeface="Ubuntu Condensed" panose="020B0506030602030204" pitchFamily="34" charset="0"/>
            </a:endParaRPr>
          </a:p>
          <a:p>
            <a:pPr lvl="1">
              <a:defRPr/>
            </a:pPr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11 </a:t>
            </a:r>
            <a:r>
              <a:rPr lang="fr-FR" sz="1800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administrative and technical staff</a:t>
            </a:r>
          </a:p>
          <a:p>
            <a:endParaRPr lang="fr-FR" dirty="0">
              <a:solidFill>
                <a:schemeClr val="bg1"/>
              </a:solidFill>
              <a:highlight>
                <a:srgbClr val="00B0A3"/>
              </a:highlight>
              <a:latin typeface="Ubuntu Condensed" panose="020B050603060203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0A9C67D-CFB6-4DB9-8FC4-9A4D32A75979}"/>
              </a:ext>
            </a:extLst>
          </p:cNvPr>
          <p:cNvSpPr txBox="1"/>
          <p:nvPr/>
        </p:nvSpPr>
        <p:spPr bwMode="auto">
          <a:xfrm>
            <a:off x="3707076" y="3225134"/>
            <a:ext cx="79157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6 </a:t>
            </a:r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research laboratories with an international focus</a:t>
            </a:r>
          </a:p>
          <a:p>
            <a:r>
              <a:rPr lang="fr-FR" dirty="0">
                <a:solidFill>
                  <a:schemeClr val="bg1"/>
                </a:solidFill>
                <a:highlight>
                  <a:srgbClr val="00B0A3"/>
                </a:highlight>
                <a:latin typeface="Ubuntu Condensed" panose="020B0506030602030204" pitchFamily="34" charset="0"/>
              </a:rPr>
              <a:t>Hosting international Master’s, PhD and post-doc students on research placements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3A15134-6577-4272-A36A-21CB7329B6DE}"/>
              </a:ext>
            </a:extLst>
          </p:cNvPr>
          <p:cNvSpPr txBox="1"/>
          <p:nvPr/>
        </p:nvSpPr>
        <p:spPr>
          <a:xfrm>
            <a:off x="365070" y="186428"/>
            <a:ext cx="9876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>
                <a:latin typeface="Ubuntu" panose="020B0504030602030204" pitchFamily="34" charset="0"/>
              </a:rPr>
              <a:t>THE FACULTY OF PSYCHOLOGY </a:t>
            </a:r>
            <a:r>
              <a:rPr lang="fr-FR" sz="3600" dirty="0">
                <a:latin typeface="Ubuntu" panose="020B0504030602030204" pitchFamily="34" charset="0"/>
              </a:rPr>
              <a:t>• </a:t>
            </a:r>
            <a:r>
              <a:rPr lang="fr-FR" sz="2800" dirty="0">
                <a:latin typeface="Ubuntu" panose="020B0504030602030204" pitchFamily="34" charset="0"/>
              </a:rPr>
              <a:t>At a glance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DFA05AB-D20E-43E3-A4FB-2A06C4F114EA}"/>
              </a:ext>
            </a:extLst>
          </p:cNvPr>
          <p:cNvSpPr txBox="1"/>
          <p:nvPr/>
        </p:nvSpPr>
        <p:spPr bwMode="auto">
          <a:xfrm>
            <a:off x="6033504" y="4312099"/>
            <a:ext cx="791578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75 </a:t>
            </a:r>
            <a:r>
              <a:rPr lang="fr-FR" sz="1800" dirty="0">
                <a:latin typeface="Ubuntu Condensed" panose="020B0506030602030204" pitchFamily="34" charset="0"/>
              </a:rPr>
              <a:t>academic staff </a:t>
            </a:r>
          </a:p>
          <a:p>
            <a:pPr lvl="1"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250 </a:t>
            </a:r>
            <a:r>
              <a:rPr lang="fr-FR" sz="1800" dirty="0">
                <a:latin typeface="Ubuntu Condensed" panose="020B0506030602030204" pitchFamily="34" charset="0"/>
              </a:rPr>
              <a:t>guest lecturers</a:t>
            </a:r>
          </a:p>
          <a:p>
            <a:pPr lvl="1"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16 </a:t>
            </a:r>
            <a:r>
              <a:rPr lang="fr-FR" sz="1800" dirty="0">
                <a:latin typeface="Ubuntu Condensed" panose="020B0506030602030204" pitchFamily="34" charset="0"/>
              </a:rPr>
              <a:t>PhD student teaching assistants </a:t>
            </a:r>
          </a:p>
          <a:p>
            <a:pPr lvl="1">
              <a:defRPr/>
            </a:pPr>
            <a:r>
              <a:rPr lang="fr-FR" sz="2800" b="1" dirty="0">
                <a:solidFill>
                  <a:srgbClr val="00B0A3"/>
                </a:solidFill>
                <a:latin typeface="Ubuntu Condensed" panose="020B0506030602030204" pitchFamily="34" charset="0"/>
              </a:rPr>
              <a:t>4 </a:t>
            </a:r>
            <a:r>
              <a:rPr lang="fr-FR" sz="1800" dirty="0">
                <a:latin typeface="Ubuntu Condensed" panose="020B0506030602030204" pitchFamily="34" charset="0"/>
              </a:rPr>
              <a:t>temporary teaching and research assistants </a:t>
            </a:r>
          </a:p>
          <a:p>
            <a:endParaRPr lang="fr-FR" dirty="0">
              <a:solidFill>
                <a:schemeClr val="bg1"/>
              </a:solidFill>
              <a:highlight>
                <a:srgbClr val="00B0A3"/>
              </a:highlight>
              <a:latin typeface="Ubuntu Condensed" panose="020B0506030602030204" pitchFamily="34" charset="0"/>
            </a:endParaRPr>
          </a:p>
        </p:txBody>
      </p:sp>
      <p:pic>
        <p:nvPicPr>
          <p:cNvPr id="22" name="Graphique 16">
            <a:hlinkClick r:id="rId4"/>
            <a:extLst>
              <a:ext uri="{FF2B5EF4-FFF2-40B4-BE49-F238E27FC236}">
                <a16:creationId xmlns:a16="http://schemas.microsoft.com/office/drawing/2014/main" id="{FE7C1D96-D05E-4157-99B1-259AB04DDF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 rot="1009998">
            <a:off x="8452419" y="3362914"/>
            <a:ext cx="282955" cy="2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1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57835F3-2B7E-29EE-FFAD-8C92100A3DC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59D72C5D-B5E6-B583-24FF-CBE6D03FC266}"/>
              </a:ext>
            </a:extLst>
          </p:cNvPr>
          <p:cNvSpPr txBox="1">
            <a:spLocks/>
          </p:cNvSpPr>
          <p:nvPr/>
        </p:nvSpPr>
        <p:spPr bwMode="auto">
          <a:xfrm>
            <a:off x="867507" y="762292"/>
            <a:ext cx="2968996" cy="450572"/>
          </a:xfrm>
          <a:prstGeom prst="rect">
            <a:avLst/>
          </a:prstGeom>
          <a:solidFill>
            <a:srgbClr val="007E75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1000"/>
              </a:spcBef>
              <a:buClr>
                <a:srgbClr val="00B0A3"/>
              </a:buClr>
              <a:buFont typeface="Arial"/>
              <a:buChar char="•"/>
              <a:defRPr sz="2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4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20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500"/>
              </a:spcBef>
              <a:buClr>
                <a:srgbClr val="00B0A3"/>
              </a:buClr>
              <a:buFont typeface="Arial"/>
              <a:buChar char="•"/>
              <a:defRPr sz="1800" b="0" i="0">
                <a:solidFill>
                  <a:schemeClr val="tx1"/>
                </a:solidFill>
                <a:latin typeface="Ubuntu Light"/>
                <a:ea typeface="Ubuntu Light"/>
                <a:cs typeface="Ubuntu Light"/>
              </a:defRPr>
            </a:lvl5pPr>
            <a:lvl6pPr marL="25146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r-FR" sz="2400" b="1" dirty="0">
                <a:solidFill>
                  <a:schemeClr val="bg1"/>
                </a:solidFill>
              </a:rPr>
              <a:t>Course offering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6B2399-69B4-6B0C-82E1-C83FB7038BA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849922" y="1473550"/>
            <a:ext cx="11182836" cy="366505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fr-FR" sz="2400" b="1" dirty="0">
                <a:solidFill>
                  <a:srgbClr val="00B0A3"/>
                </a:solidFill>
              </a:rPr>
              <a:t>A comprehensive initial LMD </a:t>
            </a:r>
            <a:r>
              <a:rPr lang="fr-FR" sz="2400" dirty="0"/>
              <a:t>(3+2+3) </a:t>
            </a:r>
            <a:r>
              <a:rPr lang="fr-FR" sz="2400" b="1" dirty="0">
                <a:solidFill>
                  <a:srgbClr val="00B0A3"/>
                </a:solidFill>
              </a:rPr>
              <a:t>degree programme</a:t>
            </a:r>
          </a:p>
          <a:p>
            <a:pPr marL="0" indent="0">
              <a:buNone/>
              <a:defRPr/>
            </a:pPr>
            <a:endParaRPr lang="fr-FR" sz="1000" dirty="0"/>
          </a:p>
          <a:p>
            <a:pPr marL="457200" lvl="1" indent="0">
              <a:buNone/>
              <a:defRPr/>
            </a:pPr>
            <a:r>
              <a:rPr lang="fr-FR" sz="2000" dirty="0"/>
              <a:t>Attractive courses: </a:t>
            </a:r>
          </a:p>
          <a:p>
            <a:pPr lvl="2">
              <a:defRPr/>
            </a:pPr>
            <a:r>
              <a:rPr lang="fr-FR" sz="1600" dirty="0"/>
              <a:t>First year of the Bachelor’s degree: 4,414 applicants for 500 places </a:t>
            </a:r>
          </a:p>
          <a:p>
            <a:pPr lvl="2">
              <a:defRPr/>
            </a:pPr>
            <a:r>
              <a:rPr lang="fr-FR" sz="1600" dirty="0"/>
              <a:t>Master’s Year 1: 4,319 applicants for 85 places</a:t>
            </a:r>
          </a:p>
          <a:p>
            <a:pPr lvl="2">
              <a:defRPr/>
            </a:pPr>
            <a:endParaRPr lang="fr-FR" sz="1600" dirty="0"/>
          </a:p>
          <a:p>
            <a:pPr lvl="2">
              <a:defRPr/>
            </a:pPr>
            <a:endParaRPr lang="fr-FR" sz="1600" dirty="0"/>
          </a:p>
          <a:p>
            <a:pPr lvl="2">
              <a:defRPr/>
            </a:pPr>
            <a:endParaRPr lang="fr-FR" sz="1600" dirty="0"/>
          </a:p>
          <a:p>
            <a:pPr lvl="2">
              <a:defRPr/>
            </a:pPr>
            <a:endParaRPr lang="fr-FR" sz="1600" dirty="0"/>
          </a:p>
          <a:p>
            <a:pPr lvl="2">
              <a:defRPr/>
            </a:pPr>
            <a:endParaRPr lang="fr-FR" sz="1600" dirty="0"/>
          </a:p>
          <a:p>
            <a:pPr lvl="2">
              <a:defRPr/>
            </a:pPr>
            <a:endParaRPr lang="fr-FR" sz="1600" dirty="0"/>
          </a:p>
          <a:p>
            <a:pPr marL="914400" lvl="2" indent="0">
              <a:buNone/>
              <a:defRPr/>
            </a:pPr>
            <a:endParaRPr lang="fr-FR" sz="600" dirty="0"/>
          </a:p>
          <a:p>
            <a:pPr marL="457200" lvl="1" indent="0">
              <a:buNone/>
              <a:defRPr/>
            </a:pPr>
            <a:endParaRPr lang="fr-FR" sz="2000" dirty="0">
              <a:latin typeface="Ubuntu Light" panose="020B0304030602030204" pitchFamily="34" charset="0"/>
              <a:ea typeface="Verdana"/>
              <a:cs typeface="Verdana"/>
            </a:endParaRPr>
          </a:p>
          <a:p>
            <a:pPr marL="457200" lvl="1" indent="0">
              <a:buNone/>
              <a:defRPr/>
            </a:pPr>
            <a:r>
              <a:rPr lang="fr-FR" sz="2000" dirty="0">
                <a:latin typeface="Ubuntu Light" panose="020B0304030602030204" pitchFamily="34" charset="0"/>
                <a:ea typeface="Verdana"/>
                <a:cs typeface="Verdana"/>
              </a:rPr>
              <a:t>High pass rates:</a:t>
            </a:r>
            <a:endParaRPr lang="fr-FR" sz="1600" dirty="0">
              <a:latin typeface="Ubuntu Light" panose="020B0304030602030204" pitchFamily="34" charset="0"/>
            </a:endParaRPr>
          </a:p>
          <a:p>
            <a:pPr lvl="2">
              <a:defRPr/>
            </a:pPr>
            <a:r>
              <a:rPr lang="fr-FR" sz="1600" dirty="0">
                <a:latin typeface="Ubuntu Light" panose="020B0304030602030204" pitchFamily="34" charset="0"/>
              </a:rPr>
              <a:t>First year: 60%, Second year: 85%, Third year: 80% </a:t>
            </a:r>
          </a:p>
          <a:p>
            <a:pPr lvl="2">
              <a:defRPr/>
            </a:pPr>
            <a:r>
              <a:rPr lang="fr-FR" sz="1600" dirty="0">
                <a:latin typeface="Ubuntu Light" panose="020B0304030602030204" pitchFamily="34" charset="0"/>
              </a:rPr>
              <a:t>Master’s Year 1: 90%, Master’s Year 2: 97%</a:t>
            </a:r>
          </a:p>
          <a:p>
            <a:pPr>
              <a:defRPr/>
            </a:pPr>
            <a:endParaRPr lang="fr-FR" sz="2400" dirty="0">
              <a:latin typeface="Ubuntu Light" panose="020B0304030602030204" pitchFamily="34" charset="0"/>
            </a:endParaRPr>
          </a:p>
          <a:p>
            <a:pPr marL="457200" lvl="1" indent="0">
              <a:buNone/>
              <a:defRPr/>
            </a:pPr>
            <a:r>
              <a:rPr lang="fr-FR" dirty="0"/>
              <a:t> </a:t>
            </a:r>
            <a:endParaRPr lang="fr-FR" sz="2000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723E69A-1958-C559-21ED-FF7E63205DDD}"/>
              </a:ext>
            </a:extLst>
          </p:cNvPr>
          <p:cNvGrpSpPr/>
          <p:nvPr/>
        </p:nvGrpSpPr>
        <p:grpSpPr>
          <a:xfrm>
            <a:off x="8744960" y="1326760"/>
            <a:ext cx="3344600" cy="4404297"/>
            <a:chOff x="1027995" y="1898818"/>
            <a:chExt cx="2761528" cy="366908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B473248-C3B7-6BC1-3AF4-C3C2A0C49AFD}"/>
                </a:ext>
              </a:extLst>
            </p:cNvPr>
            <p:cNvSpPr txBox="1"/>
            <p:nvPr/>
          </p:nvSpPr>
          <p:spPr>
            <a:xfrm rot="16200000">
              <a:off x="691238" y="2345669"/>
              <a:ext cx="973600" cy="30008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FR" sz="135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PhD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4A6B54-400F-4DE5-165D-11BA2BFAF8F5}"/>
                </a:ext>
              </a:extLst>
            </p:cNvPr>
            <p:cNvSpPr/>
            <p:nvPr/>
          </p:nvSpPr>
          <p:spPr>
            <a:xfrm>
              <a:off x="1303644" y="1898818"/>
              <a:ext cx="622126" cy="1218077"/>
            </a:xfrm>
            <a:prstGeom prst="rect">
              <a:avLst/>
            </a:prstGeom>
            <a:gradFill flip="none" rotWithShape="1">
              <a:gsLst>
                <a:gs pos="0">
                  <a:srgbClr val="77933C">
                    <a:tint val="66000"/>
                    <a:satMod val="160000"/>
                  </a:srgbClr>
                </a:gs>
                <a:gs pos="50000">
                  <a:srgbClr val="77933C">
                    <a:tint val="44500"/>
                    <a:satMod val="160000"/>
                  </a:srgbClr>
                </a:gs>
                <a:gs pos="100000">
                  <a:srgbClr val="77933C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350" b="1"/>
            </a:p>
          </p:txBody>
        </p:sp>
        <p:pic>
          <p:nvPicPr>
            <p:cNvPr id="7" name="Image 38">
              <a:extLst>
                <a:ext uri="{FF2B5EF4-FFF2-40B4-BE49-F238E27FC236}">
                  <a16:creationId xmlns:a16="http://schemas.microsoft.com/office/drawing/2014/main" id="{51A7C6C8-1206-76D2-2790-EA2894270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2580" y="2256941"/>
              <a:ext cx="564254" cy="551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ABDF6CF3-F7DC-8611-E296-82A6A5000F7B}"/>
                </a:ext>
              </a:extLst>
            </p:cNvPr>
            <p:cNvGrpSpPr/>
            <p:nvPr/>
          </p:nvGrpSpPr>
          <p:grpSpPr>
            <a:xfrm>
              <a:off x="1027996" y="3192581"/>
              <a:ext cx="1159742" cy="922549"/>
              <a:chOff x="1055918" y="3299439"/>
              <a:chExt cx="1159742" cy="922549"/>
            </a:xfrm>
          </p:grpSpPr>
          <p:grpSp>
            <p:nvGrpSpPr>
              <p:cNvPr id="28" name="Grouper 19">
                <a:extLst>
                  <a:ext uri="{FF2B5EF4-FFF2-40B4-BE49-F238E27FC236}">
                    <a16:creationId xmlns:a16="http://schemas.microsoft.com/office/drawing/2014/main" id="{62B70B42-896D-D8F4-7EB8-4008F89500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1646" y="3759956"/>
                <a:ext cx="874014" cy="462032"/>
                <a:chOff x="1317871" y="4373218"/>
                <a:chExt cx="1042163" cy="483705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C54155C-FBCA-57C7-692F-95C673695ACB}"/>
                    </a:ext>
                  </a:extLst>
                </p:cNvPr>
                <p:cNvSpPr/>
                <p:nvPr/>
              </p:nvSpPr>
              <p:spPr>
                <a:xfrm>
                  <a:off x="1317871" y="4373218"/>
                  <a:ext cx="1042163" cy="483705"/>
                </a:xfrm>
                <a:prstGeom prst="rect">
                  <a:avLst/>
                </a:prstGeom>
                <a:solidFill>
                  <a:schemeClr val="tx2">
                    <a:lumMod val="25000"/>
                    <a:lumOff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350" b="1"/>
                </a:p>
              </p:txBody>
            </p:sp>
            <p:sp>
              <p:nvSpPr>
                <p:cNvPr id="34" name="ZoneTexte 33">
                  <a:extLst>
                    <a:ext uri="{FF2B5EF4-FFF2-40B4-BE49-F238E27FC236}">
                      <a16:creationId xmlns:a16="http://schemas.microsoft.com/office/drawing/2014/main" id="{2C69CBEC-1543-B78B-5C89-8A82BAA3505E}"/>
                    </a:ext>
                  </a:extLst>
                </p:cNvPr>
                <p:cNvSpPr txBox="1"/>
                <p:nvPr/>
              </p:nvSpPr>
              <p:spPr>
                <a:xfrm>
                  <a:off x="1675946" y="4496491"/>
                  <a:ext cx="326014" cy="23715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350" b="1" dirty="0">
                      <a:latin typeface="+mn-lt"/>
                    </a:rPr>
                    <a:t>M1</a:t>
                  </a:r>
                </a:p>
              </p:txBody>
            </p:sp>
          </p:grpSp>
          <p:grpSp>
            <p:nvGrpSpPr>
              <p:cNvPr id="29" name="Grouper 20">
                <a:extLst>
                  <a:ext uri="{FF2B5EF4-FFF2-40B4-BE49-F238E27FC236}">
                    <a16:creationId xmlns:a16="http://schemas.microsoft.com/office/drawing/2014/main" id="{3E6CC1E1-2BA9-FE7E-92D9-5432ED949C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1271" y="3299439"/>
                <a:ext cx="874389" cy="462032"/>
                <a:chOff x="1317559" y="3811011"/>
                <a:chExt cx="1041331" cy="483705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634DF1D5-63F9-5BBA-A1C8-F37144521ED8}"/>
                    </a:ext>
                  </a:extLst>
                </p:cNvPr>
                <p:cNvSpPr/>
                <p:nvPr/>
              </p:nvSpPr>
              <p:spPr>
                <a:xfrm>
                  <a:off x="1317559" y="3811011"/>
                  <a:ext cx="1041331" cy="483705"/>
                </a:xfrm>
                <a:prstGeom prst="rect">
                  <a:avLst/>
                </a:prstGeom>
                <a:solidFill>
                  <a:schemeClr val="tx2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350" b="1"/>
                </a:p>
              </p:txBody>
            </p:sp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8C5D07EB-202C-D0CC-8E1E-158A84F0F12D}"/>
                    </a:ext>
                  </a:extLst>
                </p:cNvPr>
                <p:cNvSpPr txBox="1"/>
                <p:nvPr/>
              </p:nvSpPr>
              <p:spPr>
                <a:xfrm>
                  <a:off x="1675417" y="3934284"/>
                  <a:ext cx="325615" cy="23715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350" b="1" dirty="0">
                      <a:latin typeface="+mn-lt"/>
                    </a:rPr>
                    <a:t>M2</a:t>
                  </a:r>
                </a:p>
              </p:txBody>
            </p:sp>
          </p:grp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36ABA4A2-3B98-C9CA-F5D2-7530C328BEE7}"/>
                  </a:ext>
                </a:extLst>
              </p:cNvPr>
              <p:cNvSpPr txBox="1"/>
              <p:nvPr/>
            </p:nvSpPr>
            <p:spPr>
              <a:xfrm rot="16200000">
                <a:off x="812294" y="3612876"/>
                <a:ext cx="787330" cy="3000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350" b="1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MASTER</a:t>
                </a:r>
              </a:p>
            </p:txBody>
          </p:sp>
        </p:grp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1B2A5E5-57DC-6C6E-14E2-03D0DFC95025}"/>
                </a:ext>
              </a:extLst>
            </p:cNvPr>
            <p:cNvGrpSpPr/>
            <p:nvPr/>
          </p:nvGrpSpPr>
          <p:grpSpPr>
            <a:xfrm>
              <a:off x="1027995" y="4189379"/>
              <a:ext cx="2761528" cy="1378521"/>
              <a:chOff x="1055919" y="4311365"/>
              <a:chExt cx="2761528" cy="1378521"/>
            </a:xfrm>
          </p:grpSpPr>
          <p:grpSp>
            <p:nvGrpSpPr>
              <p:cNvPr id="13" name="Grouper 13">
                <a:extLst>
                  <a:ext uri="{FF2B5EF4-FFF2-40B4-BE49-F238E27FC236}">
                    <a16:creationId xmlns:a16="http://schemas.microsoft.com/office/drawing/2014/main" id="{114A6D48-577D-B653-B32C-78FBAFA1E7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995" y="4767338"/>
                <a:ext cx="1828642" cy="462031"/>
                <a:chOff x="1317871" y="5482222"/>
                <a:chExt cx="3293399" cy="483705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8D75613-D270-51A2-928A-86B6B2EAC7D6}"/>
                    </a:ext>
                  </a:extLst>
                </p:cNvPr>
                <p:cNvSpPr/>
                <p:nvPr/>
              </p:nvSpPr>
              <p:spPr>
                <a:xfrm>
                  <a:off x="1317871" y="5482222"/>
                  <a:ext cx="3293399" cy="483705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350" b="1"/>
                </a:p>
              </p:txBody>
            </p: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B95A890D-A6C2-FC2A-DF1C-6ED9D9EDFD65}"/>
                    </a:ext>
                  </a:extLst>
                </p:cNvPr>
                <p:cNvSpPr txBox="1"/>
                <p:nvPr/>
              </p:nvSpPr>
              <p:spPr>
                <a:xfrm>
                  <a:off x="2750287" y="5605496"/>
                  <a:ext cx="428567" cy="23715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350" b="1" dirty="0">
                      <a:latin typeface="+mn-lt"/>
                    </a:rPr>
                    <a:t>L2</a:t>
                  </a:r>
                </a:p>
              </p:txBody>
            </p:sp>
          </p:grpSp>
          <p:grpSp>
            <p:nvGrpSpPr>
              <p:cNvPr id="14" name="Grouper 3">
                <a:extLst>
                  <a:ext uri="{FF2B5EF4-FFF2-40B4-BE49-F238E27FC236}">
                    <a16:creationId xmlns:a16="http://schemas.microsoft.com/office/drawing/2014/main" id="{4875A75B-213B-0A2C-7909-D54690870A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997" y="5227855"/>
                <a:ext cx="2472450" cy="462031"/>
                <a:chOff x="1318016" y="6049617"/>
                <a:chExt cx="3568011" cy="483705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568FAEC-6293-5254-DC6B-7384DF1BC2EA}"/>
                    </a:ext>
                  </a:extLst>
                </p:cNvPr>
                <p:cNvSpPr/>
                <p:nvPr/>
              </p:nvSpPr>
              <p:spPr>
                <a:xfrm>
                  <a:off x="1318016" y="6049617"/>
                  <a:ext cx="3568011" cy="483705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350" b="1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3B61B50E-AF5B-7C00-90BB-96B6E9E7199B}"/>
                    </a:ext>
                  </a:extLst>
                </p:cNvPr>
                <p:cNvSpPr txBox="1"/>
                <p:nvPr/>
              </p:nvSpPr>
              <p:spPr>
                <a:xfrm>
                  <a:off x="2930321" y="6172891"/>
                  <a:ext cx="343401" cy="23715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350" b="1" dirty="0">
                      <a:latin typeface="+mn-lt"/>
                    </a:rPr>
                    <a:t>Year 1</a:t>
                  </a:r>
                </a:p>
              </p:txBody>
            </p:sp>
          </p:grpSp>
          <p:grpSp>
            <p:nvGrpSpPr>
              <p:cNvPr id="16" name="Grouper 18">
                <a:extLst>
                  <a:ext uri="{FF2B5EF4-FFF2-40B4-BE49-F238E27FC236}">
                    <a16:creationId xmlns:a16="http://schemas.microsoft.com/office/drawing/2014/main" id="{CB14CE8D-03BE-C261-5B48-93B06A4714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997" y="4311365"/>
                <a:ext cx="1173770" cy="462032"/>
                <a:chOff x="1317872" y="4898768"/>
                <a:chExt cx="2114164" cy="483705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71DE6F1-3A53-03C1-81D1-2B346660C235}"/>
                    </a:ext>
                  </a:extLst>
                </p:cNvPr>
                <p:cNvSpPr/>
                <p:nvPr/>
              </p:nvSpPr>
              <p:spPr>
                <a:xfrm>
                  <a:off x="1317872" y="4898768"/>
                  <a:ext cx="2114164" cy="483705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fr-FR" sz="1350" b="1"/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D66D2082-A8B3-8C66-8DD6-A2E90A050ACA}"/>
                    </a:ext>
                  </a:extLst>
                </p:cNvPr>
                <p:cNvSpPr txBox="1"/>
                <p:nvPr/>
              </p:nvSpPr>
              <p:spPr>
                <a:xfrm>
                  <a:off x="2160650" y="5022041"/>
                  <a:ext cx="428606" cy="237158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fr-FR" sz="1350" b="1" dirty="0">
                      <a:latin typeface="+mn-lt"/>
                    </a:rPr>
                    <a:t>Year 3</a:t>
                  </a:r>
                </a:p>
              </p:txBody>
            </p:sp>
          </p:grp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8331AD3-3A3F-FCFB-874D-0C4A34A29D0E}"/>
                  </a:ext>
                </a:extLst>
              </p:cNvPr>
              <p:cNvSpPr txBox="1"/>
              <p:nvPr/>
            </p:nvSpPr>
            <p:spPr>
              <a:xfrm rot="16200000">
                <a:off x="820277" y="4848313"/>
                <a:ext cx="771365" cy="30008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FR" sz="135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Bachelor's degree</a:t>
                </a:r>
              </a:p>
            </p:txBody>
          </p:sp>
        </p:grp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6C54CEE5-A95B-EEA9-4580-416E4ED4CA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2555670" y="3306077"/>
            <a:ext cx="3104099" cy="1558332"/>
          </a:xfrm>
          <a:prstGeom prst="rect">
            <a:avLst/>
          </a:prstGeom>
        </p:spPr>
      </p:pic>
      <p:pic>
        <p:nvPicPr>
          <p:cNvPr id="11" name="Graphique 10" descr="Porte-documents avec un remplissage uni">
            <a:extLst>
              <a:ext uri="{FF2B5EF4-FFF2-40B4-BE49-F238E27FC236}">
                <a16:creationId xmlns:a16="http://schemas.microsoft.com/office/drawing/2014/main" id="{9EB7E1E3-6D27-48CF-8120-86C08FA303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962" y="5138604"/>
            <a:ext cx="628810" cy="628810"/>
          </a:xfrm>
          <a:prstGeom prst="rect">
            <a:avLst/>
          </a:prstGeom>
        </p:spPr>
      </p:pic>
      <p:pic>
        <p:nvPicPr>
          <p:cNvPr id="15" name="Graphique 14" descr="Classe avec un remplissage uni">
            <a:extLst>
              <a:ext uri="{FF2B5EF4-FFF2-40B4-BE49-F238E27FC236}">
                <a16:creationId xmlns:a16="http://schemas.microsoft.com/office/drawing/2014/main" id="{A3E80AFA-7DA7-40D8-A182-AE73791292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6962" y="2135035"/>
            <a:ext cx="628810" cy="62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222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Bureau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Bureau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2518</TotalTime>
  <Words>2076</Words>
  <Application>Microsoft Macintosh PowerPoint</Application>
  <PresentationFormat>Grand écran</PresentationFormat>
  <Paragraphs>413</Paragraphs>
  <Slides>27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Ubuntu</vt:lpstr>
      <vt:lpstr>Ubuntu Condensed</vt:lpstr>
      <vt:lpstr>Ubuntu Light</vt:lpstr>
      <vt:lpstr>Wingdings</vt:lpstr>
      <vt:lpstr>Thème Office</vt:lpstr>
      <vt:lpstr>Présentation PowerPoint</vt:lpstr>
      <vt:lpstr>Introduction  to international partners</vt:lpstr>
      <vt:lpstr>WELCOME TO NORMANDY</vt:lpstr>
      <vt:lpstr>The University of Caen </vt:lpstr>
      <vt:lpstr>The University of Caen </vt:lpstr>
      <vt:lpstr>International Students at Unicaen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for your attention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Utilisateur de Microsoft Office</dc:creator>
  <cp:keywords>, docId:B4A2712F8E4404129A47A5313240DD60</cp:keywords>
  <dc:description/>
  <cp:lastModifiedBy>Manuel Tostain</cp:lastModifiedBy>
  <cp:revision>140</cp:revision>
  <dcterms:created xsi:type="dcterms:W3CDTF">2020-03-03T15:25:30Z</dcterms:created>
  <dcterms:modified xsi:type="dcterms:W3CDTF">2026-06-05T15:48:27Z</dcterms:modified>
  <cp:category/>
</cp:coreProperties>
</file>